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93" r:id="rId4"/>
    <p:sldId id="290" r:id="rId5"/>
    <p:sldId id="289" r:id="rId6"/>
    <p:sldId id="292" r:id="rId7"/>
    <p:sldId id="291" r:id="rId8"/>
    <p:sldId id="294" r:id="rId9"/>
    <p:sldId id="285" r:id="rId10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D2C"/>
    <a:srgbClr val="216787"/>
    <a:srgbClr val="BF1C2C"/>
    <a:srgbClr val="FFDB01"/>
    <a:srgbClr val="61A929"/>
    <a:srgbClr val="352311"/>
    <a:srgbClr val="3A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dirty="0">
                <a:ea typeface="SimSun" panose="02010600030101010101" pitchFamily="2" charset="-122"/>
              </a:rPr>
              <a:t>‹#›</a:t>
            </a:fld>
            <a:endParaRPr lang="en-US" altLang="zh-CN" sz="12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9142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6629400" cy="1470025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6629400" cy="609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406900"/>
            <a:ext cx="6629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906713"/>
            <a:ext cx="6629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048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600200"/>
            <a:ext cx="3200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048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048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200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200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76600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rPr>
              <a:t>Click icon to add picture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icrosoft New Tai Lue" panose="020B0502040204020203" pitchFamily="34" charset="0"/>
              <a:ea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6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6781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00200"/>
            <a:ext cx="6781800" cy="464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0"/>
            <a:ext cx="14366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1450" y="6356350"/>
            <a:ext cx="23939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9625" y="6356350"/>
            <a:ext cx="11969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ea typeface="SimSun" panose="02010600030101010101" pitchFamily="2" charset="-122"/>
              </a:defRPr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Calibri" panose="020F0502020204030204" pitchFamily="34" charset="0"/>
              </a:rPr>
              <a:t>‹#›</a:t>
            </a:fld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 rot="16200000">
            <a:off x="-3686175" y="3228975"/>
            <a:ext cx="685800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altLang="zh-CN" sz="2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© free-ppt-templates.com</a:t>
            </a:r>
            <a:endParaRPr kumimoji="0" lang="en-US" altLang="zh-CN" sz="2000" b="0" i="0" u="none" strike="noStrike" kern="1200" cap="none" spc="0" normalizeH="0" baseline="0" noProof="0" smtClean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400" b="1" kern="1200">
          <a:ln w="19050">
            <a:solidFill>
              <a:srgbClr val="352311"/>
            </a:solidFill>
          </a:ln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 b="1">
          <a:solidFill>
            <a:srgbClr val="F75D2C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Microsoft New Tai Lue" panose="020B0502040204020203" pitchFamily="34" charset="0"/>
          <a:ea typeface="Microsoft New Tai Lue" panose="020B0502040204020203" pitchFamily="34" charset="0"/>
          <a:cs typeface="Microsoft New Tai Lue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R-kZmWHQWA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670" y="2366010"/>
            <a:ext cx="6629400" cy="2125980"/>
          </a:xfrm>
          <a:noFill/>
          <a:ln>
            <a:noFill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pl-PL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Vilniaus </a:t>
            </a:r>
            <a:r>
              <a:rPr lang="lt-LT" altLang="pl-PL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lop</a:t>
            </a: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šelis - darželis  „Gudrutis“.</a:t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/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„Drugelių“ grupė.</a:t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/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/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Tema: </a:t>
            </a:r>
            <a:r>
              <a:rPr lang="lt-LT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„Žydinti pieva</a:t>
            </a:r>
            <a:r>
              <a:rPr lang="en-US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lt-LT" alt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“</a:t>
            </a: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/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/>
            </a:r>
            <a:br>
              <a:rPr lang="lt-LT" altLang="en-US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endParaRPr kumimoji="0" lang="lt-LT" altLang="en-US" sz="2800" i="0" u="none" strike="noStrike" kern="1200" cap="none" spc="0" normalizeH="0" baseline="0" noProof="0" dirty="0">
              <a:ln w="19050">
                <a:solidFill>
                  <a:srgbClr val="352311"/>
                </a:solidFill>
              </a:ln>
              <a:solidFill>
                <a:srgbClr val="F75D2C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312035" y="3558540"/>
            <a:ext cx="4850765" cy="2552065"/>
          </a:xfrm>
        </p:spPr>
        <p:txBody>
          <a:bodyPr vert="horz" wrap="square" lIns="91440" tIns="45720" rIns="91440" bIns="45720" anchor="t"/>
          <a:lstStyle/>
          <a:p>
            <a:pPr eaLnBrk="1" hangingPunct="1"/>
            <a:endParaRPr lang="lt-LT" altLang="en-US" sz="4400" b="1" kern="1200" dirty="0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SimSun" panose="02010600030101010101" pitchFamily="2" charset="-122"/>
              <a:cs typeface="Times New Roman" panose="02020603050405020304" charset="0"/>
            </a:endParaRPr>
          </a:p>
          <a:p>
            <a:pPr eaLnBrk="1" hangingPunct="1"/>
            <a:endParaRPr lang="lt-LT" altLang="en-US" sz="4400" b="1" kern="1200" dirty="0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New Tai Lue" panose="020B0502040204020203" pitchFamily="34" charset="0"/>
              <a:ea typeface="SimSun" panose="02010600030101010101" pitchFamily="2" charset="-122"/>
              <a:cs typeface="Microsoft New Tai Lue" panose="020B0502040204020203" pitchFamily="34" charset="0"/>
            </a:endParaRPr>
          </a:p>
          <a:p>
            <a:pPr eaLnBrk="1" hangingPunct="1"/>
            <a:endParaRPr lang="lt-LT" altLang="en-US" sz="4400" b="1" kern="1200" dirty="0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New Tai Lue" panose="020B0502040204020203" pitchFamily="34" charset="0"/>
              <a:ea typeface="SimSun" panose="02010600030101010101" pitchFamily="2" charset="-122"/>
              <a:cs typeface="Microsoft New Tai Lue" panose="020B0502040204020203" pitchFamily="34" charset="0"/>
            </a:endParaRPr>
          </a:p>
          <a:p>
            <a:pPr algn="r" eaLnBrk="1" hangingPunct="1"/>
            <a:r>
              <a:rPr lang="lt-LT" altLang="en-US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Parengė mokytoja </a:t>
            </a:r>
            <a:r>
              <a:rPr lang="lt-LT" altLang="en-US" sz="2400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Vilora</a:t>
            </a:r>
            <a:endParaRPr lang="pl-PL" altLang="en-US" sz="2400" b="1" kern="1200" dirty="0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SimSun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33400" y="1143000"/>
            <a:ext cx="6629400" cy="5162550"/>
          </a:xfrm>
        </p:spPr>
        <p:txBody>
          <a:bodyPr/>
          <a:lstStyle/>
          <a:p>
            <a:pPr algn="ctr"/>
            <a:endParaRPr lang="lt-LT" altLang="ru-RU" sz="20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just"/>
            <a:r>
              <a:rPr lang="lt-LT" altLang="en-US" sz="2000" dirty="0">
                <a:ln w="19050">
                  <a:solidFill>
                    <a:srgbClr val="352311"/>
                  </a:solidFill>
                </a:ln>
                <a:solidFill>
                  <a:srgbClr val="FFDB01"/>
                </a:solidFill>
                <a:latin typeface="Times New Roman" panose="02020603050405020304" charset="0"/>
                <a:cs typeface="Times New Roman" panose="02020603050405020304" charset="0"/>
              </a:rPr>
              <a:t>Ugdymo uždaviniai: siekti, </a:t>
            </a:r>
            <a:r>
              <a:rPr lang="lt-LT" altLang="en-US" sz="2000" dirty="0" smtClean="0">
                <a:ln w="19050">
                  <a:solidFill>
                    <a:srgbClr val="352311"/>
                  </a:solidFill>
                </a:ln>
                <a:solidFill>
                  <a:srgbClr val="FFDB01"/>
                </a:solidFill>
                <a:latin typeface="Times New Roman" panose="02020603050405020304" charset="0"/>
                <a:cs typeface="Times New Roman" panose="02020603050405020304" charset="0"/>
              </a:rPr>
              <a:t>kad vaikai tyrinėdami pievą, susipažintų su joje žydinčiomis gėlėmis, </a:t>
            </a:r>
            <a:r>
              <a:rPr lang="lt-LT" altLang="en-US" sz="2000" dirty="0" smtClean="0">
                <a:ln w="19050">
                  <a:solidFill>
                    <a:srgbClr val="352311"/>
                  </a:solidFill>
                </a:ln>
                <a:solidFill>
                  <a:srgbClr val="FFDB01"/>
                </a:solidFill>
                <a:latin typeface="Times New Roman" panose="02020603050405020304" charset="0"/>
                <a:cs typeface="Times New Roman" panose="02020603050405020304" charset="0"/>
              </a:rPr>
              <a:t>įvardintų jų spalvas.</a:t>
            </a:r>
            <a:endParaRPr lang="lt-LT" altLang="ru-RU" sz="2000" b="1" dirty="0" smtClean="0">
              <a:solidFill>
                <a:srgbClr val="216787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lt-LT" altLang="ru-RU" sz="2000" b="1" dirty="0" smtClean="0">
              <a:solidFill>
                <a:srgbClr val="216787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lt-LT" altLang="ru-RU" sz="2000" b="1" dirty="0">
              <a:solidFill>
                <a:srgbClr val="216787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lt-LT" altLang="ru-RU" sz="2000" b="1" dirty="0" smtClean="0">
                <a:solidFill>
                  <a:srgbClr val="21678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Šios </a:t>
            </a:r>
            <a:r>
              <a:rPr lang="lt-LT" altLang="ru-RU" sz="2000" b="1" dirty="0" smtClean="0">
                <a:solidFill>
                  <a:srgbClr val="21678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savaitės siūlomos veiklos:</a:t>
            </a:r>
            <a:endParaRPr lang="en-US" sz="2000" dirty="0"/>
          </a:p>
          <a:p>
            <a:pPr algn="just"/>
            <a:endParaRPr lang="lt-LT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Pasižiūrėti vaizdo įrašą apie pievoje augančias </a:t>
            </a:r>
            <a:r>
              <a:rPr lang="lt-LT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gėlytes. </a:t>
            </a:r>
            <a:r>
              <a:rPr lang="lt-LT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Aptarti, kokios tai gėlytės, kokios </a:t>
            </a:r>
            <a:r>
              <a:rPr lang="lt-LT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spalvos. </a:t>
            </a:r>
            <a:r>
              <a:rPr lang="lt-LT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lt-LT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://www.youtube.com/watch?v=8R-kZmWHQWA</a:t>
            </a:r>
            <a:r>
              <a:rPr lang="lt-LT" sz="2000" dirty="0" smtClean="0">
                <a:solidFill>
                  <a:srgbClr val="00B050"/>
                </a:solidFill>
              </a:rPr>
              <a:t>. </a:t>
            </a:r>
            <a:endParaRPr lang="lt-LT" sz="2000" dirty="0" smtClean="0">
              <a:solidFill>
                <a:srgbClr val="00B05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216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Atlikti eksperimentą, kaip skleidžiasi gėlytė. </a:t>
            </a:r>
            <a:r>
              <a:rPr lang="lt-LT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https://www.youtube.com/watch?v=URaahFZk3H4</a:t>
            </a:r>
            <a:endParaRPr lang="en-US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t-LT" sz="2000" dirty="0" smtClean="0">
              <a:solidFill>
                <a:srgbClr val="00B050"/>
              </a:solidFill>
            </a:endParaRPr>
          </a:p>
          <a:p>
            <a:endParaRPr lang="lt-LT" altLang="ru-RU" sz="2000" b="1" dirty="0" smtClean="0">
              <a:solidFill>
                <a:srgbClr val="216787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457200"/>
            <a:ext cx="6781800" cy="4648200"/>
          </a:xfrm>
        </p:spPr>
        <p:txBody>
          <a:bodyPr/>
          <a:lstStyle/>
          <a:p>
            <a:r>
              <a:rPr lang="lt-LT" dirty="0" smtClean="0">
                <a:solidFill>
                  <a:srgbClr val="F75D2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Aptarti gėlės sandarą</a:t>
            </a:r>
            <a:r>
              <a:rPr lang="lt-LT" dirty="0" smtClean="0">
                <a:solidFill>
                  <a:srgbClr val="F75D2C"/>
                </a:solidFill>
              </a:rPr>
              <a:t>.</a:t>
            </a:r>
            <a:endParaRPr lang="en-US" dirty="0">
              <a:solidFill>
                <a:srgbClr val="F75D2C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826"/>
            <a:ext cx="6629400" cy="5975373"/>
          </a:xfrm>
        </p:spPr>
        <p:txBody>
          <a:bodyPr/>
          <a:lstStyle/>
          <a:p>
            <a:endParaRPr lang="en-US" sz="2400" dirty="0"/>
          </a:p>
          <a:p>
            <a:r>
              <a:rPr lang="lt-LT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Pažaisti pirštukų žaidimą</a:t>
            </a:r>
          </a:p>
          <a:p>
            <a:pPr marL="0" indent="0" algn="ctr">
              <a:buNone/>
            </a:pPr>
            <a:endParaRPr lang="lt-LT" sz="20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Lietus ir vaivorykštė“</a:t>
            </a:r>
            <a:endParaRPr lang="lt-LT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i-FI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 lietus, vai lietus </a:t>
            </a:r>
            <a:r>
              <a:rPr lang="fi-FI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(rodome, kaip kapsi lietus)</a:t>
            </a:r>
            <a:endParaRPr lang="fi-FI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Reikia bėgti pro vartus </a:t>
            </a:r>
            <a:r>
              <a:rPr lang="lt-LT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(rodome, kaip bėgame)</a:t>
            </a: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kruša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kruša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ledai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stuksename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pirštais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stalą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i-FI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Slepias namuose vaikai </a:t>
            </a:r>
            <a:r>
              <a:rPr lang="fi-FI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(uždengiame veidą rankomis).</a:t>
            </a:r>
            <a:endParaRPr lang="fi-FI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perkūnas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grum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grum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grum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!(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trankome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stalą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kumščiais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Žaibas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plieskia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dangum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perbraukiame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orą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ranka</a:t>
            </a:r>
            <a:r>
              <a:rPr lang="en-US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Pažiūrėk greičiau pro langą -</a:t>
            </a:r>
          </a:p>
          <a:p>
            <a:pPr marL="0" indent="0" algn="ctr">
              <a:buNone/>
            </a:pP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 vaivorykštė ten lankas!</a:t>
            </a:r>
            <a:r>
              <a:rPr lang="lt-LT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(nustembame)</a:t>
            </a:r>
            <a:endParaRPr lang="lt-LT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Štai išlindo ir saulelė, </a:t>
            </a:r>
            <a:r>
              <a:rPr lang="lt-LT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(rodome rankomis virš galvos saulytę)</a:t>
            </a:r>
            <a:endParaRPr lang="lt-LT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Bėkim </a:t>
            </a:r>
            <a:r>
              <a:rPr lang="lt-LT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žaist</a:t>
            </a:r>
            <a:r>
              <a:rPr lang="lt-LT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mišką žalią! </a:t>
            </a:r>
            <a:r>
              <a:rPr lang="lt-LT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(rodome, </a:t>
            </a:r>
            <a:r>
              <a:rPr lang="lt-LT" sz="20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bėgame</a:t>
            </a:r>
            <a:r>
              <a:rPr lang="lt-LT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Kaip šeriamos žuvys Jūrų muziejaus akvariumuose? - LRT"/>
          <p:cNvSpPr>
            <a:spLocks noChangeAspect="1" noChangeArrowheads="1"/>
          </p:cNvSpPr>
          <p:nvPr/>
        </p:nvSpPr>
        <p:spPr bwMode="auto">
          <a:xfrm>
            <a:off x="152400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AutoShape 4" descr="Kaip šeriamos žuvys Jūrų muziejaus akvariumuose? - L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3224"/>
            <a:ext cx="6781800" cy="4648200"/>
          </a:xfrm>
        </p:spPr>
        <p:txBody>
          <a:bodyPr/>
          <a:lstStyle/>
          <a:p>
            <a:pPr algn="just"/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Guašu nusidažyti delniukus ir popieriaus  lape juos antspauduoti,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teptuku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nupiešti gėlytėms stiebelius.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09052"/>
            <a:ext cx="3629025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6705600" cy="5791200"/>
          </a:xfrm>
        </p:spPr>
        <p:txBody>
          <a:bodyPr/>
          <a:lstStyle/>
          <a:p>
            <a:pPr algn="just"/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Iš tualetinio popieriaus ritinėlio pasidaryti gėlytę – žirklėmis ne iki galo prakirpti juosteles, nuspalvinti jas dažais ir antspauduoti, teptuku nupiešti stiebelį.</a:t>
            </a: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52600"/>
            <a:ext cx="3494722" cy="4644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685800"/>
            <a:ext cx="6781800" cy="4648200"/>
          </a:xfrm>
        </p:spPr>
        <p:txBody>
          <a:bodyPr/>
          <a:lstStyle/>
          <a:p>
            <a:pPr algn="just"/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 baltos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servetėlės ir spalvoto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popieriaus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pasidaryti pienę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espublika.lt - naujienų ir žinių portalas - Naujien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219200"/>
            <a:ext cx="3810000" cy="5076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Pasiklausyti dainelės apie keturis </a:t>
            </a:r>
            <a:r>
              <a:rPr lang="lt-LT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 laikus.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https://www.youtube.com/watch?v=WiMkWykofsQ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7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000" b="1" dirty="0" smtClean="0">
              <a:solidFill>
                <a:srgbClr val="BF1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ctr">
              <a:buNone/>
            </a:pPr>
            <a:endParaRPr lang="en-US" sz="4000" b="1" dirty="0">
              <a:solidFill>
                <a:srgbClr val="BF1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ctr">
              <a:buNone/>
            </a:pPr>
            <a:r>
              <a:rPr lang="lt-LT" sz="4000" b="1" dirty="0" smtClean="0">
                <a:solidFill>
                  <a:srgbClr val="BF1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Įdomių veiklų ir smagios savaitės</a:t>
            </a:r>
            <a:r>
              <a:rPr lang="en-US" sz="4000" b="1" dirty="0" smtClean="0">
                <a:solidFill>
                  <a:srgbClr val="BF1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! </a:t>
            </a:r>
            <a:r>
              <a:rPr lang="en-US" sz="4000" b="1" dirty="0" smtClean="0">
                <a:solidFill>
                  <a:srgbClr val="BF1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Wingdings" panose="05000000000000000000" pitchFamily="2" charset="2"/>
              </a:rPr>
              <a:t></a:t>
            </a:r>
            <a:endParaRPr lang="en-US" sz="4000" b="1" dirty="0">
              <a:solidFill>
                <a:srgbClr val="BF1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p-Noodles-PowerPoint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244</Words>
  <Application>Microsoft Office PowerPoint</Application>
  <PresentationFormat>Demonstracija ekrane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7" baseType="lpstr">
      <vt:lpstr>SimSun</vt:lpstr>
      <vt:lpstr>SimSun</vt:lpstr>
      <vt:lpstr>Arial</vt:lpstr>
      <vt:lpstr>Calibri</vt:lpstr>
      <vt:lpstr>Microsoft New Tai Lue</vt:lpstr>
      <vt:lpstr>Times New Roman</vt:lpstr>
      <vt:lpstr>Wingdings</vt:lpstr>
      <vt:lpstr>Cup-Noodles-PowerPoint-Template</vt:lpstr>
      <vt:lpstr>Vilniaus lopšelis - darželis  „Gudrutis“.  „Drugelių“ grupė.   Tema: „Žydinti pieva “  </vt:lpstr>
      <vt:lpstr>„PowerPoint“ pateiktis</vt:lpstr>
      <vt:lpstr>„PowerPoint“ pateiktis</vt:lpstr>
      <vt:lpstr>„PowerPoint“ pateiktis</vt:lpstr>
      <vt:lpstr> 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lopšelis - darželis  „Gudrutis“   „Boružėlių“ grupė</dc:title>
  <dc:creator>VV</dc:creator>
  <cp:lastModifiedBy>User</cp:lastModifiedBy>
  <cp:revision>47</cp:revision>
  <dcterms:created xsi:type="dcterms:W3CDTF">2014-08-22T21:33:00Z</dcterms:created>
  <dcterms:modified xsi:type="dcterms:W3CDTF">2020-05-26T10:31:29Z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0O5SpaQfXa87916.ppt</vt:lpwstr>
  </property>
  <property fmtid="{D5CDD505-2E9C-101B-9397-08002B2CF9AE}" pid="3" name="fileid">
    <vt:lpwstr>508791</vt:lpwstr>
  </property>
  <property fmtid="{D5CDD505-2E9C-101B-9397-08002B2CF9AE}" pid="4" name="KSOProductBuildVer">
    <vt:lpwstr>1049-11.2.0.9281</vt:lpwstr>
  </property>
</Properties>
</file>