
<file path=[Content_Types].xml><?xml version="1.0" encoding="utf-8"?>
<Types xmlns="http://schemas.openxmlformats.org/package/2006/content-types">
  <Default Extension="mp3" ContentType="audio/mpeg"/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58" r:id="rId3"/>
    <p:sldId id="259" r:id="rId4"/>
    <p:sldId id="263" r:id="rId5"/>
    <p:sldId id="264" r:id="rId6"/>
    <p:sldId id="260" r:id="rId7"/>
    <p:sldId id="261" r:id="rId8"/>
    <p:sldId id="262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434" autoAdjust="0"/>
  </p:normalViewPr>
  <p:slideViewPr>
    <p:cSldViewPr snapToGrid="0">
      <p:cViewPr varScale="1">
        <p:scale>
          <a:sx n="69" d="100"/>
          <a:sy n="69" d="100"/>
        </p:scale>
        <p:origin x="5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 smtClean="0"/>
              <a:t>Spustelėję redag. ruoš. paantrš.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417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458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321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379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292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818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3061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376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097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464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609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5/6/2020</a:t>
            </a:fld>
            <a:endParaRPr lang="en-US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761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microsoft.com/office/2007/relationships/media" Target="../media/media3.mp3"/><Relationship Id="rId7" Type="http://schemas.openxmlformats.org/officeDocument/2006/relationships/image" Target="../media/image2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jp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3.mp3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jp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10" Type="http://schemas.openxmlformats.org/officeDocument/2006/relationships/image" Target="../media/image10.jpg"/><Relationship Id="rId4" Type="http://schemas.openxmlformats.org/officeDocument/2006/relationships/image" Target="../media/image2.png"/><Relationship Id="rId9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6.mp3"/><Relationship Id="rId7" Type="http://schemas.openxmlformats.org/officeDocument/2006/relationships/image" Target="../media/image12.jp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1.jp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6.mp3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13" Type="http://schemas.openxmlformats.org/officeDocument/2006/relationships/image" Target="../media/image19.jpg"/><Relationship Id="rId3" Type="http://schemas.microsoft.com/office/2007/relationships/media" Target="../media/media8.mp3"/><Relationship Id="rId7" Type="http://schemas.openxmlformats.org/officeDocument/2006/relationships/image" Target="../media/image14.jpg"/><Relationship Id="rId12" Type="http://schemas.openxmlformats.org/officeDocument/2006/relationships/image" Target="../media/image18.jp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3.jpg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4.jpg"/><Relationship Id="rId10" Type="http://schemas.openxmlformats.org/officeDocument/2006/relationships/image" Target="../media/image17.jpg"/><Relationship Id="rId4" Type="http://schemas.openxmlformats.org/officeDocument/2006/relationships/audio" Target="../media/media8.mp3"/><Relationship Id="rId9" Type="http://schemas.openxmlformats.org/officeDocument/2006/relationships/image" Target="../media/image16.jpg"/><Relationship Id="rId14" Type="http://schemas.openxmlformats.org/officeDocument/2006/relationships/image" Target="../media/image20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microsoft.com/office/2007/relationships/media" Target="../media/media10.mp3"/><Relationship Id="rId7" Type="http://schemas.openxmlformats.org/officeDocument/2006/relationships/image" Target="../media/image2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1.jp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0.mp3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Lj8tyXN0QUU&amp;fbclid=IwAR0TwtSOeiggoI2p-MguRXIYwV7ugRUxSiyMrELPZ6OGy_WXdXOmWM6dV-8&amp;app=desktop" TargetMode="External"/><Relationship Id="rId3" Type="http://schemas.openxmlformats.org/officeDocument/2006/relationships/image" Target="../media/image24.jpg"/><Relationship Id="rId7" Type="http://schemas.openxmlformats.org/officeDocument/2006/relationships/hyperlink" Target="https://www.youtube.com/watch?v=adPAD2LFquw&amp;fbclid=IwAR050ERg88n93EOoDjZWvnzPkfjWdoGwzF9aOHeJEbKmMQwGDPW05br_vmE&amp;app=desktop" TargetMode="External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WGuEL3Cx6nM&amp;feature=youtu.be&amp;fbclid=IwAR2Q-hSbJ8Qg6Jj0mbTwSspkUVg_wei4ynhe6MBL4_4FIlmpXrPwkK0gG-M" TargetMode="External"/><Relationship Id="rId5" Type="http://schemas.openxmlformats.org/officeDocument/2006/relationships/hyperlink" Target="https://www.youtube.com/watch?v=0t7kBbikUKc&amp;fbclid=IwAR0TwtSOeiggoI2p-MguRXIYwV7ugRUxSiyMrELPZ6OGy_WXdXOmWM6dV-8&amp;app=desktop" TargetMode="External"/><Relationship Id="rId4" Type="http://schemas.openxmlformats.org/officeDocument/2006/relationships/image" Target="../media/image25.jpg"/><Relationship Id="rId9" Type="http://schemas.openxmlformats.org/officeDocument/2006/relationships/hyperlink" Target="https://www.youtube.com/watch?v=gKtcjcom8Bc&amp;fbclid=IwAR1P61pj42I6dkBjRtfOBEsrkC_fBCcQcGBuWUV3C_AKoMXRY18b1sIr82g&amp;app=desktop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2.png"/><Relationship Id="rId5" Type="http://schemas.openxmlformats.org/officeDocument/2006/relationships/image" Target="../media/image26.jpg"/><Relationship Id="rId4" Type="http://schemas.openxmlformats.org/officeDocument/2006/relationships/hyperlink" Target="https://www.youtube.com/watch?v=C-Pp3RrBRK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lt-LT" sz="3600" dirty="0" smtClean="0">
                <a:latin typeface="Segoe Print" panose="02000600000000000000" pitchFamily="2" charset="0"/>
              </a:rPr>
              <a:t>Muzikos pamokėlė</a:t>
            </a:r>
            <a:br>
              <a:rPr lang="lt-LT" sz="3600" dirty="0" smtClean="0">
                <a:latin typeface="Segoe Print" panose="02000600000000000000" pitchFamily="2" charset="0"/>
              </a:rPr>
            </a:br>
            <a:r>
              <a:rPr lang="lt-LT" sz="3600" dirty="0" smtClean="0">
                <a:latin typeface="Segoe Print" panose="02000600000000000000" pitchFamily="2" charset="0"/>
              </a:rPr>
              <a:t>tema</a:t>
            </a:r>
            <a:br>
              <a:rPr lang="lt-LT" sz="3600" dirty="0" smtClean="0">
                <a:latin typeface="Segoe Print" panose="02000600000000000000" pitchFamily="2" charset="0"/>
              </a:rPr>
            </a:br>
            <a:r>
              <a:rPr lang="lt-LT" sz="3600" dirty="0" smtClean="0">
                <a:latin typeface="Segoe Print" panose="02000600000000000000" pitchFamily="2" charset="0"/>
              </a:rPr>
              <a:t>„Vabaliukų pasaulio paslaptys“</a:t>
            </a:r>
            <a:endParaRPr lang="lt-LT" sz="3600" dirty="0">
              <a:latin typeface="Segoe Print" panose="02000600000000000000" pitchFamily="2" charset="0"/>
            </a:endParaRP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 smtClean="0">
                <a:latin typeface="Segoe Print" panose="02000600000000000000" pitchFamily="2" charset="0"/>
              </a:rPr>
              <a:t>Parengė l. d. „Gudrutis“ muzikos mokytoja metodininkė</a:t>
            </a:r>
          </a:p>
          <a:p>
            <a:r>
              <a:rPr lang="lt-LT" dirty="0" smtClean="0">
                <a:latin typeface="Segoe Print" panose="02000600000000000000" pitchFamily="2" charset="0"/>
              </a:rPr>
              <a:t>Eglė Miškinienė</a:t>
            </a:r>
          </a:p>
          <a:p>
            <a:endParaRPr lang="lt-LT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454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47493" y="5196007"/>
            <a:ext cx="121920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 smtClean="0">
                <a:solidFill>
                  <a:schemeClr val="accent4">
                    <a:lumMod val="75000"/>
                  </a:schemeClr>
                </a:solidFill>
                <a:latin typeface="Segoe Print" panose="02000600000000000000" pitchFamily="2" charset="0"/>
              </a:rPr>
              <a:t>             </a:t>
            </a:r>
            <a:r>
              <a:rPr lang="lt-LT" sz="1200" b="1" dirty="0" smtClean="0">
                <a:solidFill>
                  <a:schemeClr val="accent4">
                    <a:lumMod val="75000"/>
                  </a:schemeClr>
                </a:solidFill>
                <a:latin typeface="Segoe Print" panose="02000600000000000000" pitchFamily="2" charset="0"/>
              </a:rPr>
              <a:t>NUOŠALIAME SPALVINGO SODO KAMPELYJE, KUR NEPASIEKIA ŽMONIŲ AKYS,</a:t>
            </a:r>
          </a:p>
          <a:p>
            <a:r>
              <a:rPr lang="lt-LT" sz="1200" b="1" dirty="0" smtClean="0">
                <a:solidFill>
                  <a:schemeClr val="accent4">
                    <a:lumMod val="75000"/>
                  </a:schemeClr>
                </a:solidFill>
                <a:latin typeface="Segoe Print" panose="02000600000000000000" pitchFamily="2" charset="0"/>
              </a:rPr>
              <a:t>             </a:t>
            </a:r>
            <a:r>
              <a:rPr lang="en-US" sz="1200" b="1" dirty="0" smtClean="0">
                <a:solidFill>
                  <a:schemeClr val="accent4">
                    <a:lumMod val="75000"/>
                  </a:schemeClr>
                </a:solidFill>
                <a:latin typeface="Segoe Print" panose="02000600000000000000" pitchFamily="2" charset="0"/>
              </a:rPr>
              <a:t>       </a:t>
            </a:r>
            <a:r>
              <a:rPr lang="lt-LT" sz="1200" b="1" dirty="0" smtClean="0">
                <a:solidFill>
                  <a:schemeClr val="accent4">
                    <a:lumMod val="75000"/>
                  </a:schemeClr>
                </a:solidFill>
                <a:latin typeface="Segoe Print" panose="02000600000000000000" pitchFamily="2" charset="0"/>
              </a:rPr>
              <a:t>GYVENA PATYS ĮVAIRIAUSI VABALIUKAI-BITELĖS, BORUŽĖLĖS,SKRUZDĖLYTĖS,</a:t>
            </a:r>
          </a:p>
          <a:p>
            <a:r>
              <a:rPr lang="lt-LT" sz="1200" b="1" dirty="0" smtClean="0">
                <a:solidFill>
                  <a:schemeClr val="accent4">
                    <a:lumMod val="75000"/>
                  </a:schemeClr>
                </a:solidFill>
                <a:latin typeface="Segoe Print" panose="02000600000000000000" pitchFamily="2" charset="0"/>
              </a:rPr>
              <a:t>            </a:t>
            </a:r>
            <a:r>
              <a:rPr lang="en-US" sz="1200" b="1" dirty="0" smtClean="0">
                <a:solidFill>
                  <a:schemeClr val="accent4">
                    <a:lumMod val="75000"/>
                  </a:schemeClr>
                </a:solidFill>
                <a:latin typeface="Segoe Print" panose="02000600000000000000" pitchFamily="2" charset="0"/>
              </a:rPr>
              <a:t>       </a:t>
            </a:r>
            <a:r>
              <a:rPr lang="en-US" sz="1200" b="1" dirty="0">
                <a:solidFill>
                  <a:schemeClr val="accent4">
                    <a:lumMod val="75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lt-LT" sz="1200" b="1" dirty="0" smtClean="0">
                <a:solidFill>
                  <a:schemeClr val="accent4">
                    <a:lumMod val="75000"/>
                  </a:schemeClr>
                </a:solidFill>
                <a:latin typeface="Segoe Print" panose="02000600000000000000" pitchFamily="2" charset="0"/>
              </a:rPr>
              <a:t>DRUGELIAI, JONVABALIAI IR DAUGYBĖ KITŲ. VISI VIENI KTUS PAŽĮSTA,</a:t>
            </a:r>
          </a:p>
          <a:p>
            <a:r>
              <a:rPr lang="lt-LT" sz="1200" b="1" dirty="0" smtClean="0">
                <a:solidFill>
                  <a:schemeClr val="accent4">
                    <a:lumMod val="75000"/>
                  </a:schemeClr>
                </a:solidFill>
                <a:latin typeface="Segoe Print" panose="02000600000000000000" pitchFamily="2" charset="0"/>
              </a:rPr>
              <a:t>             </a:t>
            </a:r>
            <a:r>
              <a:rPr lang="en-US" sz="1200" b="1" dirty="0" smtClean="0">
                <a:solidFill>
                  <a:schemeClr val="accent4">
                    <a:lumMod val="75000"/>
                  </a:schemeClr>
                </a:solidFill>
                <a:latin typeface="Segoe Print" panose="02000600000000000000" pitchFamily="2" charset="0"/>
              </a:rPr>
              <a:t>       </a:t>
            </a:r>
            <a:r>
              <a:rPr lang="lt-LT" sz="1200" b="1" dirty="0" smtClean="0">
                <a:solidFill>
                  <a:schemeClr val="accent4">
                    <a:lumMod val="75000"/>
                  </a:schemeClr>
                </a:solidFill>
                <a:latin typeface="Segoe Print" panose="02000600000000000000" pitchFamily="2" charset="0"/>
              </a:rPr>
              <a:t>BENDRAUJA, DIRBA, DRAUGAUJA, LINKSMINASI IR PADEDA VIENI KITEMS.</a:t>
            </a:r>
          </a:p>
          <a:p>
            <a:endParaRPr lang="lt-LT" sz="1200" b="1" dirty="0" smtClean="0">
              <a:solidFill>
                <a:schemeClr val="accent4">
                  <a:lumMod val="75000"/>
                </a:schemeClr>
              </a:solidFill>
              <a:latin typeface="Segoe Print" panose="02000600000000000000" pitchFamily="2" charset="0"/>
            </a:endParaRPr>
          </a:p>
          <a:p>
            <a:r>
              <a:rPr lang="lt-LT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           </a:t>
            </a:r>
          </a:p>
          <a:p>
            <a:endParaRPr lang="lt-LT" b="1" dirty="0" smtClean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5050" y="122516"/>
            <a:ext cx="115738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b="1" dirty="0" smtClean="0">
                <a:solidFill>
                  <a:schemeClr val="accent1">
                    <a:lumMod val="75000"/>
                  </a:schemeClr>
                </a:solidFill>
                <a:latin typeface="Segoe Print" panose="02000600000000000000" pitchFamily="2" charset="0"/>
              </a:rPr>
              <a:t>SVEIKI VAIKAI</a:t>
            </a:r>
            <a:r>
              <a:rPr lang="en-GB" sz="3200" b="1" dirty="0" smtClean="0">
                <a:solidFill>
                  <a:schemeClr val="accent1">
                    <a:lumMod val="75000"/>
                  </a:schemeClr>
                </a:solidFill>
                <a:latin typeface="Segoe Print" panose="02000600000000000000" pitchFamily="2" charset="0"/>
              </a:rPr>
              <a:t> ! KELIAUKIME </a:t>
            </a:r>
            <a:r>
              <a:rPr lang="lt-LT" sz="3200" b="1" dirty="0" smtClean="0">
                <a:solidFill>
                  <a:schemeClr val="accent1">
                    <a:lumMod val="75000"/>
                  </a:schemeClr>
                </a:solidFill>
                <a:latin typeface="Segoe Print" panose="02000600000000000000" pitchFamily="2" charset="0"/>
              </a:rPr>
              <a:t>Į ŽYDINTĮ SODĄ</a:t>
            </a:r>
            <a:endParaRPr lang="en-GB" sz="3200" b="1" dirty="0" smtClean="0">
              <a:solidFill>
                <a:schemeClr val="accent1">
                  <a:lumMod val="75000"/>
                </a:schemeClr>
              </a:solidFill>
              <a:latin typeface="Segoe Print" panose="02000600000000000000" pitchFamily="2" charset="0"/>
            </a:endParaRPr>
          </a:p>
          <a:p>
            <a:endParaRPr lang="lt-LT" sz="2800" b="1" dirty="0">
              <a:latin typeface="Segoe Print" panose="02000600000000000000" pitchFamily="2" charset="0"/>
            </a:endParaRPr>
          </a:p>
        </p:txBody>
      </p:sp>
      <p:pic>
        <p:nvPicPr>
          <p:cNvPr id="11" name="Paveikslėlis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1380" y="765870"/>
            <a:ext cx="6356603" cy="4064612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4" name="kelionė į sodą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79149" y="831120"/>
            <a:ext cx="609600" cy="6096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581318" y="765870"/>
            <a:ext cx="23823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1600" b="1" dirty="0" smtClean="0">
                <a:solidFill>
                  <a:schemeClr val="accent4">
                    <a:lumMod val="50000"/>
                  </a:schemeClr>
                </a:solidFill>
                <a:latin typeface="Segoe Print" panose="02000600000000000000" pitchFamily="2" charset="0"/>
              </a:rPr>
              <a:t>Spustelk ir paklausyk</a:t>
            </a:r>
            <a:endParaRPr lang="lt-LT" sz="1600" b="1" dirty="0">
              <a:solidFill>
                <a:schemeClr val="accent4">
                  <a:lumMod val="50000"/>
                </a:schemeClr>
              </a:solidFill>
              <a:latin typeface="Segoe Print" panose="02000600000000000000" pitchFamily="2" charset="0"/>
            </a:endParaRPr>
          </a:p>
        </p:txBody>
      </p:sp>
      <p:sp>
        <p:nvSpPr>
          <p:cNvPr id="5" name="Rodyklė dešinėn 4"/>
          <p:cNvSpPr/>
          <p:nvPr/>
        </p:nvSpPr>
        <p:spPr>
          <a:xfrm>
            <a:off x="10139327" y="1013863"/>
            <a:ext cx="978408" cy="2823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64048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10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9908" y="319178"/>
            <a:ext cx="109023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 dirty="0">
                <a:solidFill>
                  <a:schemeClr val="accent1">
                    <a:lumMod val="50000"/>
                  </a:schemeClr>
                </a:solidFill>
                <a:latin typeface="Segoe Print" panose="02000600000000000000" pitchFamily="2" charset="0"/>
              </a:rPr>
              <a:t>Vieną </a:t>
            </a:r>
            <a:r>
              <a:rPr lang="lt-LT" sz="2400" dirty="0" smtClean="0">
                <a:solidFill>
                  <a:schemeClr val="accent1">
                    <a:lumMod val="50000"/>
                  </a:schemeClr>
                </a:solidFill>
                <a:latin typeface="Segoe Print" panose="02000600000000000000" pitchFamily="2" charset="0"/>
              </a:rPr>
              <a:t>sekmadienį, </a:t>
            </a:r>
            <a:r>
              <a:rPr lang="lt-LT" sz="2400" dirty="0">
                <a:solidFill>
                  <a:schemeClr val="accent1">
                    <a:lumMod val="50000"/>
                  </a:schemeClr>
                </a:solidFill>
                <a:latin typeface="Segoe Print" panose="02000600000000000000" pitchFamily="2" charset="0"/>
              </a:rPr>
              <a:t>vabaliukai, gyvenantys Pienėje, išėjo pasivaikščioti.</a:t>
            </a:r>
          </a:p>
        </p:txBody>
      </p:sp>
      <p:pic>
        <p:nvPicPr>
          <p:cNvPr id="8" name="Paveikslėlis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449" y="1515552"/>
            <a:ext cx="6951543" cy="5213658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10" name="VABALAS 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374724" y="6119610"/>
            <a:ext cx="609600" cy="6096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868992" y="2758892"/>
            <a:ext cx="4023858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dirty="0" smtClean="0">
                <a:latin typeface="Segoe Print" panose="02000600000000000000" pitchFamily="2" charset="0"/>
              </a:rPr>
              <a:t>Vabalas ropojo, niekaip nesustojo</a:t>
            </a:r>
          </a:p>
          <a:p>
            <a:r>
              <a:rPr lang="lt-LT" dirty="0" smtClean="0">
                <a:latin typeface="Segoe Print" panose="02000600000000000000" pitchFamily="2" charset="0"/>
              </a:rPr>
              <a:t>Vieną koją, kitą koją </a:t>
            </a:r>
          </a:p>
          <a:p>
            <a:r>
              <a:rPr lang="lt-LT" dirty="0" smtClean="0">
                <a:latin typeface="Segoe Print" panose="02000600000000000000" pitchFamily="2" charset="0"/>
              </a:rPr>
              <a:t>Šitaip jis kilnojo</a:t>
            </a:r>
          </a:p>
          <a:p>
            <a:endParaRPr lang="lt-LT" dirty="0">
              <a:latin typeface="Segoe Print" panose="02000600000000000000" pitchFamily="2" charset="0"/>
            </a:endParaRPr>
          </a:p>
          <a:p>
            <a:r>
              <a:rPr lang="lt-LT" dirty="0" smtClean="0">
                <a:latin typeface="Segoe Print" panose="02000600000000000000" pitchFamily="2" charset="0"/>
              </a:rPr>
              <a:t>Vabalas nugriuvo,</a:t>
            </a:r>
          </a:p>
          <a:p>
            <a:r>
              <a:rPr lang="lt-LT" dirty="0">
                <a:latin typeface="Segoe Print" panose="02000600000000000000" pitchFamily="2" charset="0"/>
              </a:rPr>
              <a:t>T</a:t>
            </a:r>
            <a:r>
              <a:rPr lang="lt-LT" dirty="0" smtClean="0">
                <a:latin typeface="Segoe Print" panose="02000600000000000000" pitchFamily="2" charset="0"/>
              </a:rPr>
              <a:t>ai bent juoko buvo.</a:t>
            </a:r>
          </a:p>
          <a:p>
            <a:r>
              <a:rPr lang="lt-LT" dirty="0" smtClean="0">
                <a:latin typeface="Segoe Print" panose="02000600000000000000" pitchFamily="2" charset="0"/>
              </a:rPr>
              <a:t>Cha cha cha ir </a:t>
            </a:r>
            <a:r>
              <a:rPr lang="lt-LT" dirty="0" err="1" smtClean="0">
                <a:latin typeface="Segoe Print" panose="02000600000000000000" pitchFamily="2" charset="0"/>
              </a:rPr>
              <a:t>chi</a:t>
            </a:r>
            <a:r>
              <a:rPr lang="lt-LT" dirty="0" smtClean="0">
                <a:latin typeface="Segoe Print" panose="02000600000000000000" pitchFamily="2" charset="0"/>
              </a:rPr>
              <a:t> </a:t>
            </a:r>
            <a:r>
              <a:rPr lang="lt-LT" dirty="0" err="1" smtClean="0">
                <a:latin typeface="Segoe Print" panose="02000600000000000000" pitchFamily="2" charset="0"/>
              </a:rPr>
              <a:t>chi</a:t>
            </a:r>
            <a:r>
              <a:rPr lang="lt-LT" dirty="0" smtClean="0">
                <a:latin typeface="Segoe Print" panose="02000600000000000000" pitchFamily="2" charset="0"/>
              </a:rPr>
              <a:t> </a:t>
            </a:r>
            <a:r>
              <a:rPr lang="lt-LT" dirty="0" err="1" smtClean="0">
                <a:latin typeface="Segoe Print" panose="02000600000000000000" pitchFamily="2" charset="0"/>
              </a:rPr>
              <a:t>chi</a:t>
            </a:r>
            <a:r>
              <a:rPr lang="lt-LT" dirty="0" smtClean="0">
                <a:latin typeface="Segoe Print" panose="02000600000000000000" pitchFamily="2" charset="0"/>
              </a:rPr>
              <a:t> </a:t>
            </a:r>
          </a:p>
          <a:p>
            <a:r>
              <a:rPr lang="lt-LT" dirty="0" smtClean="0">
                <a:latin typeface="Segoe Print" panose="02000600000000000000" pitchFamily="2" charset="0"/>
              </a:rPr>
              <a:t>Tai bent juoko buvo</a:t>
            </a:r>
          </a:p>
          <a:p>
            <a:endParaRPr lang="lt-LT" dirty="0">
              <a:latin typeface="Segoe Print" panose="02000600000000000000" pitchFamily="2" charset="0"/>
            </a:endParaRPr>
          </a:p>
          <a:p>
            <a:r>
              <a:rPr lang="lt-LT" dirty="0" smtClean="0">
                <a:latin typeface="Segoe Print" panose="02000600000000000000" pitchFamily="2" charset="0"/>
              </a:rPr>
              <a:t>Kai lauke pasnigo,</a:t>
            </a:r>
          </a:p>
          <a:p>
            <a:r>
              <a:rPr lang="lt-LT" dirty="0">
                <a:latin typeface="Segoe Print" panose="02000600000000000000" pitchFamily="2" charset="0"/>
              </a:rPr>
              <a:t>V</a:t>
            </a:r>
            <a:r>
              <a:rPr lang="lt-LT" dirty="0" smtClean="0">
                <a:latin typeface="Segoe Print" panose="02000600000000000000" pitchFamily="2" charset="0"/>
              </a:rPr>
              <a:t>abalas užmigo</a:t>
            </a:r>
          </a:p>
          <a:p>
            <a:r>
              <a:rPr lang="lt-LT" dirty="0" smtClean="0">
                <a:latin typeface="Segoe Print" panose="02000600000000000000" pitchFamily="2" charset="0"/>
              </a:rPr>
              <a:t>Čiūčia liūlia, čiūčia liūlia </a:t>
            </a:r>
          </a:p>
          <a:p>
            <a:r>
              <a:rPr lang="lt-LT" dirty="0" smtClean="0">
                <a:latin typeface="Segoe Print" panose="02000600000000000000" pitchFamily="2" charset="0"/>
              </a:rPr>
              <a:t>Vabalas užmigo.</a:t>
            </a:r>
          </a:p>
          <a:p>
            <a:r>
              <a:rPr lang="lt-LT" dirty="0" smtClean="0">
                <a:latin typeface="Segoe Print" panose="02000600000000000000" pitchFamily="2" charset="0"/>
              </a:rPr>
              <a:t> </a:t>
            </a:r>
            <a:endParaRPr lang="lt-LT" dirty="0">
              <a:latin typeface="Segoe Print" panose="02000600000000000000" pitchFamily="2" charset="0"/>
            </a:endParaRPr>
          </a:p>
        </p:txBody>
      </p:sp>
      <p:pic>
        <p:nvPicPr>
          <p:cNvPr id="2" name="vabaliuku pasivaikščiojimas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728371" y="885645"/>
            <a:ext cx="609600" cy="609600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4324" y="780843"/>
            <a:ext cx="3479795" cy="190642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93376" y="1014016"/>
            <a:ext cx="23823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1600" b="1" dirty="0" smtClean="0">
                <a:solidFill>
                  <a:schemeClr val="accent6">
                    <a:lumMod val="50000"/>
                  </a:schemeClr>
                </a:solidFill>
                <a:latin typeface="Segoe Print" panose="02000600000000000000" pitchFamily="2" charset="0"/>
              </a:rPr>
              <a:t>Spustelk ir paklausyk</a:t>
            </a:r>
            <a:endParaRPr lang="lt-LT" sz="1600" b="1" dirty="0">
              <a:solidFill>
                <a:schemeClr val="accent6">
                  <a:lumMod val="50000"/>
                </a:schemeClr>
              </a:solidFill>
              <a:latin typeface="Segoe Print" panose="02000600000000000000" pitchFamily="2" charset="0"/>
            </a:endParaRPr>
          </a:p>
        </p:txBody>
      </p:sp>
      <p:sp>
        <p:nvSpPr>
          <p:cNvPr id="6" name="Rodyklė dešinėn 5"/>
          <p:cNvSpPr/>
          <p:nvPr/>
        </p:nvSpPr>
        <p:spPr>
          <a:xfrm>
            <a:off x="3291091" y="1055361"/>
            <a:ext cx="978408" cy="2338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" name="TextBox 6"/>
          <p:cNvSpPr txBox="1"/>
          <p:nvPr/>
        </p:nvSpPr>
        <p:spPr>
          <a:xfrm>
            <a:off x="917449" y="6367338"/>
            <a:ext cx="4450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dirty="0" smtClean="0">
                <a:latin typeface="Segoe Print" panose="02000600000000000000" pitchFamily="2" charset="0"/>
              </a:rPr>
              <a:t>m. Ir ž. Ingos </a:t>
            </a:r>
            <a:r>
              <a:rPr lang="lt-LT" dirty="0" err="1" smtClean="0">
                <a:latin typeface="Segoe Print" panose="02000600000000000000" pitchFamily="2" charset="0"/>
              </a:rPr>
              <a:t>Šeduikienės</a:t>
            </a:r>
            <a:r>
              <a:rPr lang="lt-LT" dirty="0" smtClean="0">
                <a:latin typeface="Segoe Print" panose="02000600000000000000" pitchFamily="2" charset="0"/>
              </a:rPr>
              <a:t>  „Vabalas“</a:t>
            </a:r>
            <a:endParaRPr lang="lt-LT" dirty="0">
              <a:latin typeface="Segoe Print" panose="02000600000000000000" pitchFamily="2" charset="0"/>
            </a:endParaRPr>
          </a:p>
        </p:txBody>
      </p:sp>
      <p:sp>
        <p:nvSpPr>
          <p:cNvPr id="12" name="Rodyklė dešinėn 11"/>
          <p:cNvSpPr/>
          <p:nvPr/>
        </p:nvSpPr>
        <p:spPr>
          <a:xfrm>
            <a:off x="6280984" y="6223345"/>
            <a:ext cx="978408" cy="3397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68375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78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224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etus ir skėti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07193" y="5930465"/>
            <a:ext cx="609600" cy="609600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02604"/>
            <a:ext cx="3695558" cy="3176347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966" y="2090026"/>
            <a:ext cx="2028825" cy="2257425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28" y="4032594"/>
            <a:ext cx="4986124" cy="2802934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199" y="957510"/>
            <a:ext cx="3124413" cy="2783091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2574" y="1604251"/>
            <a:ext cx="4876800" cy="274320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8" name="Paveikslėlis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6357" y="4229269"/>
            <a:ext cx="4375289" cy="246110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9" name="TextBox 8"/>
          <p:cNvSpPr txBox="1"/>
          <p:nvPr/>
        </p:nvSpPr>
        <p:spPr>
          <a:xfrm>
            <a:off x="3821373" y="50496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lt-LT"/>
          </a:p>
        </p:txBody>
      </p:sp>
      <p:sp>
        <p:nvSpPr>
          <p:cNvPr id="10" name="TextBox 9"/>
          <p:cNvSpPr txBox="1"/>
          <p:nvPr/>
        </p:nvSpPr>
        <p:spPr>
          <a:xfrm>
            <a:off x="3005652" y="150125"/>
            <a:ext cx="81354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dirty="0">
                <a:solidFill>
                  <a:srgbClr val="002060"/>
                </a:solidFill>
                <a:latin typeface="Segoe Print" panose="02000600000000000000" pitchFamily="2" charset="0"/>
              </a:rPr>
              <a:t>Šeštadienio vakarą, kai vabaliukai sėdėjo Pienėje ir žiūrėjo į šviečiančius namų langus, </a:t>
            </a:r>
            <a:r>
              <a:rPr lang="lt-LT" sz="2400" b="1" dirty="0" smtClean="0">
                <a:solidFill>
                  <a:srgbClr val="002060"/>
                </a:solidFill>
                <a:latin typeface="Segoe Print" panose="02000600000000000000" pitchFamily="2" charset="0"/>
              </a:rPr>
              <a:t>iš dangaus prapliupo lietus</a:t>
            </a:r>
            <a:endParaRPr lang="lt-LT" sz="2400" b="1" dirty="0">
              <a:solidFill>
                <a:srgbClr val="002060"/>
              </a:solidFill>
              <a:latin typeface="Segoe Print" panose="020006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0306" y="2891118"/>
            <a:ext cx="114646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1400" b="1" dirty="0" smtClean="0">
                <a:solidFill>
                  <a:srgbClr val="002060"/>
                </a:solidFill>
                <a:latin typeface="Segoe Print" panose="02000600000000000000" pitchFamily="2" charset="0"/>
              </a:rPr>
              <a:t>Lietus </a:t>
            </a:r>
          </a:p>
          <a:p>
            <a:r>
              <a:rPr lang="lt-LT" sz="1400" b="1" dirty="0" smtClean="0">
                <a:solidFill>
                  <a:srgbClr val="002060"/>
                </a:solidFill>
                <a:latin typeface="Segoe Print" panose="02000600000000000000" pitchFamily="2" charset="0"/>
              </a:rPr>
              <a:t>Prakalbino</a:t>
            </a:r>
          </a:p>
          <a:p>
            <a:r>
              <a:rPr lang="lt-LT" sz="1400" b="1" dirty="0">
                <a:solidFill>
                  <a:srgbClr val="002060"/>
                </a:solidFill>
                <a:latin typeface="Segoe Print" panose="02000600000000000000" pitchFamily="2" charset="0"/>
              </a:rPr>
              <a:t> </a:t>
            </a:r>
            <a:r>
              <a:rPr lang="lt-LT" sz="1400" b="1" dirty="0" smtClean="0">
                <a:solidFill>
                  <a:srgbClr val="002060"/>
                </a:solidFill>
                <a:latin typeface="Segoe Print" panose="02000600000000000000" pitchFamily="2" charset="0"/>
              </a:rPr>
              <a:t> skėtį</a:t>
            </a:r>
            <a:endParaRPr lang="lt-LT" sz="1400" b="1" dirty="0">
              <a:solidFill>
                <a:srgbClr val="002060"/>
              </a:solidFill>
              <a:latin typeface="Segoe Print" panose="020006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269941" y="1358153"/>
            <a:ext cx="23278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1400" b="1" dirty="0" smtClean="0">
                <a:solidFill>
                  <a:schemeClr val="accent1">
                    <a:lumMod val="50000"/>
                  </a:schemeClr>
                </a:solidFill>
                <a:latin typeface="Segoe Print" panose="02000600000000000000" pitchFamily="2" charset="0"/>
              </a:rPr>
              <a:t>Lietus prakalbino sraigę</a:t>
            </a:r>
            <a:endParaRPr lang="lt-LT" sz="1400" b="1" dirty="0">
              <a:solidFill>
                <a:schemeClr val="accent1">
                  <a:lumMod val="50000"/>
                </a:schemeClr>
              </a:solidFill>
              <a:latin typeface="Segoe Print" panose="020006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947842" y="6139806"/>
            <a:ext cx="1117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1000" dirty="0" smtClean="0">
                <a:solidFill>
                  <a:schemeClr val="bg1"/>
                </a:solidFill>
                <a:latin typeface="Segoe Print" panose="02000600000000000000" pitchFamily="2" charset="0"/>
              </a:rPr>
              <a:t>Oi aš nemoku </a:t>
            </a:r>
          </a:p>
          <a:p>
            <a:r>
              <a:rPr lang="lt-LT" sz="1000" dirty="0" smtClean="0">
                <a:solidFill>
                  <a:schemeClr val="bg1"/>
                </a:solidFill>
                <a:latin typeface="Segoe Print" panose="02000600000000000000" pitchFamily="2" charset="0"/>
              </a:rPr>
              <a:t>plaukti</a:t>
            </a:r>
            <a:endParaRPr lang="lt-LT" sz="1000" dirty="0">
              <a:solidFill>
                <a:schemeClr val="bg1"/>
              </a:solidFill>
              <a:latin typeface="Segoe Print" panose="020006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5528" y="4943207"/>
            <a:ext cx="23310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1400" b="1" dirty="0" smtClean="0">
                <a:latin typeface="Segoe Print" panose="02000600000000000000" pitchFamily="2" charset="0"/>
              </a:rPr>
              <a:t>Skėtis medaus pažadėjo</a:t>
            </a:r>
          </a:p>
          <a:p>
            <a:r>
              <a:rPr lang="lt-LT" sz="1400" b="1" dirty="0" smtClean="0">
                <a:latin typeface="Segoe Print" panose="02000600000000000000" pitchFamily="2" charset="0"/>
              </a:rPr>
              <a:t>Lietus ir vėjas kalbėjo</a:t>
            </a:r>
            <a:endParaRPr lang="lt-LT" sz="1400" b="1" dirty="0">
              <a:latin typeface="Segoe Print" panose="020006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202403" y="4978346"/>
            <a:ext cx="18774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1400" b="1" dirty="0" smtClean="0">
                <a:solidFill>
                  <a:schemeClr val="accent6">
                    <a:lumMod val="50000"/>
                  </a:schemeClr>
                </a:solidFill>
                <a:latin typeface="Segoe Print" panose="02000600000000000000" pitchFamily="2" charset="0"/>
              </a:rPr>
              <a:t>Spustelk ir klausyk</a:t>
            </a:r>
            <a:endParaRPr lang="lt-LT" sz="1400" b="1" dirty="0">
              <a:solidFill>
                <a:schemeClr val="accent6">
                  <a:lumMod val="50000"/>
                </a:schemeClr>
              </a:solidFill>
              <a:latin typeface="Segoe Print" panose="02000600000000000000" pitchFamily="2" charset="0"/>
            </a:endParaRPr>
          </a:p>
        </p:txBody>
      </p:sp>
      <p:sp>
        <p:nvSpPr>
          <p:cNvPr id="20" name="Rodyklė žemyn 19"/>
          <p:cNvSpPr/>
          <p:nvPr/>
        </p:nvSpPr>
        <p:spPr>
          <a:xfrm>
            <a:off x="11024315" y="5353537"/>
            <a:ext cx="298815" cy="609381"/>
          </a:xfrm>
          <a:prstGeom prst="downArrow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2" name="TextBox 21"/>
          <p:cNvSpPr txBox="1"/>
          <p:nvPr/>
        </p:nvSpPr>
        <p:spPr>
          <a:xfrm>
            <a:off x="0" y="6265441"/>
            <a:ext cx="54569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1600" b="1" dirty="0" smtClean="0">
                <a:solidFill>
                  <a:schemeClr val="accent6">
                    <a:lumMod val="50000"/>
                  </a:schemeClr>
                </a:solidFill>
                <a:latin typeface="Segoe Print" panose="02000600000000000000" pitchFamily="2" charset="0"/>
              </a:rPr>
              <a:t>„Lietus prakalbino skėtį“ </a:t>
            </a:r>
            <a:r>
              <a:rPr lang="lt-LT" sz="1200" b="1" dirty="0" smtClean="0">
                <a:solidFill>
                  <a:schemeClr val="accent6">
                    <a:lumMod val="50000"/>
                  </a:schemeClr>
                </a:solidFill>
                <a:latin typeface="Segoe Print" panose="02000600000000000000" pitchFamily="2" charset="0"/>
              </a:rPr>
              <a:t>ž. N. </a:t>
            </a:r>
            <a:r>
              <a:rPr lang="lt-LT" sz="1200" b="1" dirty="0" err="1" smtClean="0">
                <a:solidFill>
                  <a:schemeClr val="accent6">
                    <a:lumMod val="50000"/>
                  </a:schemeClr>
                </a:solidFill>
                <a:latin typeface="Segoe Print" panose="02000600000000000000" pitchFamily="2" charset="0"/>
              </a:rPr>
              <a:t>Blaževičiūtė</a:t>
            </a:r>
            <a:r>
              <a:rPr lang="lt-LT" sz="1200" b="1" dirty="0" smtClean="0">
                <a:solidFill>
                  <a:schemeClr val="accent6">
                    <a:lumMod val="50000"/>
                  </a:schemeClr>
                </a:solidFill>
                <a:latin typeface="Segoe Print" panose="02000600000000000000" pitchFamily="2" charset="0"/>
              </a:rPr>
              <a:t>  m. I. </a:t>
            </a:r>
            <a:r>
              <a:rPr lang="lt-LT" sz="1200" b="1" dirty="0" err="1" smtClean="0">
                <a:solidFill>
                  <a:schemeClr val="accent6">
                    <a:lumMod val="50000"/>
                  </a:schemeClr>
                </a:solidFill>
                <a:latin typeface="Segoe Print" panose="02000600000000000000" pitchFamily="2" charset="0"/>
              </a:rPr>
              <a:t>Papečkytė</a:t>
            </a:r>
            <a:endParaRPr lang="lt-LT" sz="1200" b="1" dirty="0" smtClean="0">
              <a:solidFill>
                <a:schemeClr val="accent6">
                  <a:lumMod val="50000"/>
                </a:schemeClr>
              </a:solidFill>
              <a:latin typeface="Segoe Print" panose="02000600000000000000" pitchFamily="2" charset="0"/>
            </a:endParaRPr>
          </a:p>
          <a:p>
            <a:r>
              <a:rPr lang="lt-LT" sz="1200" b="1" dirty="0" smtClean="0">
                <a:solidFill>
                  <a:schemeClr val="accent6">
                    <a:lumMod val="50000"/>
                  </a:schemeClr>
                </a:solidFill>
                <a:latin typeface="Segoe Print" panose="02000600000000000000" pitchFamily="2" charset="0"/>
              </a:rPr>
              <a:t> atlieka </a:t>
            </a:r>
            <a:r>
              <a:rPr lang="lt-LT" sz="1200" b="1" dirty="0" err="1" smtClean="0">
                <a:solidFill>
                  <a:schemeClr val="accent6">
                    <a:lumMod val="50000"/>
                  </a:schemeClr>
                </a:solidFill>
                <a:latin typeface="Segoe Print" panose="02000600000000000000" pitchFamily="2" charset="0"/>
              </a:rPr>
              <a:t>I.Papečkytė</a:t>
            </a:r>
            <a:endParaRPr lang="lt-LT" sz="1200" b="1" dirty="0">
              <a:solidFill>
                <a:schemeClr val="accent6">
                  <a:lumMod val="50000"/>
                </a:schemeClr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7008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54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5486" y="3982851"/>
            <a:ext cx="7932749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100" dirty="0" smtClean="0">
                <a:latin typeface="Segoe Print" panose="02000600000000000000" pitchFamily="2" charset="0"/>
              </a:rPr>
              <a:t>Po lietaus danguje skaisčiai švietė geltona saulutė ir bitelė išskubėjo į pievą. Juk lietaus lašiukas pažadėjo - šiemet bus daug medaus, todėl reikėjo apžiūrėti kokios gėlės pievoje žydi, iš ko rinks saldų nektarą. </a:t>
            </a:r>
          </a:p>
          <a:p>
            <a:r>
              <a:rPr lang="lt-LT" sz="1100" dirty="0" smtClean="0">
                <a:latin typeface="Segoe Print" panose="02000600000000000000" pitchFamily="2" charset="0"/>
              </a:rPr>
              <a:t>Pievoje bitutę užbūrė daugybė spalvų geltonų raudonų, žalių, mėlynų ir daug kitų.</a:t>
            </a:r>
          </a:p>
          <a:p>
            <a:r>
              <a:rPr lang="lt-LT" sz="1100" dirty="0" smtClean="0">
                <a:latin typeface="Segoe Print" panose="02000600000000000000" pitchFamily="2" charset="0"/>
              </a:rPr>
              <a:t> Kaip gražu -</a:t>
            </a:r>
            <a:r>
              <a:rPr lang="lt-LT" sz="1100" dirty="0">
                <a:latin typeface="Segoe Print" panose="02000600000000000000" pitchFamily="2" charset="0"/>
              </a:rPr>
              <a:t>p</a:t>
            </a:r>
            <a:r>
              <a:rPr lang="lt-LT" sz="1100" dirty="0" smtClean="0">
                <a:latin typeface="Segoe Print" panose="02000600000000000000" pitchFamily="2" charset="0"/>
              </a:rPr>
              <a:t>agalvojo bitutė,</a:t>
            </a:r>
            <a:r>
              <a:rPr lang="lt-LT" sz="1100" dirty="0">
                <a:latin typeface="Segoe Print" panose="02000600000000000000" pitchFamily="2" charset="0"/>
              </a:rPr>
              <a:t> j</a:t>
            </a:r>
            <a:r>
              <a:rPr lang="lt-LT" sz="1100" dirty="0" smtClean="0">
                <a:latin typeface="Segoe Print" panose="02000600000000000000" pitchFamily="2" charset="0"/>
              </a:rPr>
              <a:t>os galvoje ėmė skambėti spalvota melodija ir ji uždainavo</a:t>
            </a:r>
          </a:p>
          <a:p>
            <a:r>
              <a:rPr lang="lt-LT" sz="1400" dirty="0" smtClean="0">
                <a:latin typeface="Segoe Print" panose="02000600000000000000" pitchFamily="2" charset="0"/>
              </a:rPr>
              <a:t> </a:t>
            </a:r>
          </a:p>
          <a:p>
            <a:r>
              <a:rPr lang="lt-LT" dirty="0" smtClean="0">
                <a:latin typeface="Segoe Print" panose="02000600000000000000" pitchFamily="2" charset="0"/>
              </a:rPr>
              <a:t> </a:t>
            </a:r>
            <a:r>
              <a:rPr lang="lt-LT" sz="2400" b="1" dirty="0" smtClean="0">
                <a:solidFill>
                  <a:srgbClr val="002060"/>
                </a:solidFill>
                <a:latin typeface="Segoe Print" panose="02000600000000000000" pitchFamily="2" charset="0"/>
              </a:rPr>
              <a:t>„Spalvų dainelė“  </a:t>
            </a:r>
            <a:r>
              <a:rPr lang="lt-LT" sz="1200" b="1" dirty="0" smtClean="0">
                <a:solidFill>
                  <a:srgbClr val="002060"/>
                </a:solidFill>
                <a:latin typeface="Segoe Print" panose="02000600000000000000" pitchFamily="2" charset="0"/>
              </a:rPr>
              <a:t>m. Jūratė Miliauskaitės ž. Albino </a:t>
            </a:r>
            <a:r>
              <a:rPr lang="lt-LT" sz="1200" b="1" dirty="0" err="1" smtClean="0">
                <a:solidFill>
                  <a:srgbClr val="002060"/>
                </a:solidFill>
                <a:latin typeface="Segoe Print" panose="02000600000000000000" pitchFamily="2" charset="0"/>
              </a:rPr>
              <a:t>Šimanausko</a:t>
            </a:r>
            <a:r>
              <a:rPr lang="lt-LT" sz="1200" b="1" dirty="0" smtClean="0">
                <a:solidFill>
                  <a:srgbClr val="002060"/>
                </a:solidFill>
                <a:latin typeface="Segoe Print" panose="02000600000000000000" pitchFamily="2" charset="0"/>
              </a:rPr>
              <a:t> </a:t>
            </a:r>
          </a:p>
          <a:p>
            <a:endParaRPr lang="lt-LT" sz="1200" dirty="0">
              <a:solidFill>
                <a:srgbClr val="002060"/>
              </a:solidFill>
              <a:latin typeface="Segoe Print" panose="02000600000000000000" pitchFamily="2" charset="0"/>
            </a:endParaRPr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80" y="604154"/>
            <a:ext cx="5197995" cy="3378697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7937" y="782229"/>
            <a:ext cx="5332415" cy="3003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3198003" y="142028"/>
            <a:ext cx="5607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b="1" dirty="0" smtClean="0">
                <a:solidFill>
                  <a:srgbClr val="002060"/>
                </a:solidFill>
                <a:latin typeface="Segoe Print" panose="02000600000000000000" pitchFamily="2" charset="0"/>
              </a:rPr>
              <a:t>Pievoje po lietaus</a:t>
            </a:r>
            <a:endParaRPr lang="lt-LT" sz="3600" b="1" dirty="0">
              <a:solidFill>
                <a:srgbClr val="002060"/>
              </a:solidFill>
              <a:latin typeface="Segoe Print" panose="02000600000000000000" pitchFamily="2" charset="0"/>
            </a:endParaRPr>
          </a:p>
        </p:txBody>
      </p:sp>
      <p:pic>
        <p:nvPicPr>
          <p:cNvPr id="9" name="Bitutė skrenda į  pievą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772422" y="204618"/>
            <a:ext cx="609600" cy="609600"/>
          </a:xfrm>
          <a:prstGeom prst="rect">
            <a:avLst/>
          </a:prstGeom>
        </p:spPr>
      </p:pic>
      <p:pic>
        <p:nvPicPr>
          <p:cNvPr id="10" name="SPALVOTA DAINELĖ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056138" y="4265803"/>
            <a:ext cx="609600" cy="6096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06178" y="5339167"/>
            <a:ext cx="500649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b="1" dirty="0" smtClean="0">
                <a:solidFill>
                  <a:srgbClr val="FFC000"/>
                </a:solidFill>
                <a:latin typeface="Segoe Print" panose="02000600000000000000" pitchFamily="2" charset="0"/>
              </a:rPr>
              <a:t>Geltona</a:t>
            </a:r>
            <a:r>
              <a:rPr lang="lt-LT" b="1" dirty="0" smtClean="0">
                <a:latin typeface="Segoe Print" panose="02000600000000000000" pitchFamily="2" charset="0"/>
              </a:rPr>
              <a:t> – </a:t>
            </a:r>
            <a:r>
              <a:rPr lang="lt-LT" b="1" dirty="0" smtClean="0">
                <a:solidFill>
                  <a:srgbClr val="FFC000"/>
                </a:solidFill>
                <a:latin typeface="Segoe Print" panose="02000600000000000000" pitchFamily="2" charset="0"/>
              </a:rPr>
              <a:t>kaip saulytė labai šilta spalva</a:t>
            </a:r>
          </a:p>
          <a:p>
            <a:r>
              <a:rPr lang="lt-LT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Raudona</a:t>
            </a:r>
            <a:r>
              <a:rPr lang="lt-LT" b="1" dirty="0" smtClean="0">
                <a:latin typeface="Segoe Print" panose="02000600000000000000" pitchFamily="2" charset="0"/>
              </a:rPr>
              <a:t> </a:t>
            </a:r>
            <a:r>
              <a:rPr lang="lt-LT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– </a:t>
            </a:r>
            <a:r>
              <a:rPr lang="lt-LT" b="1" dirty="0" err="1" smtClean="0">
                <a:solidFill>
                  <a:srgbClr val="FF0000"/>
                </a:solidFill>
                <a:latin typeface="Segoe Print" panose="02000600000000000000" pitchFamily="2" charset="0"/>
              </a:rPr>
              <a:t>boružytė</a:t>
            </a:r>
            <a:r>
              <a:rPr lang="en-US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, </a:t>
            </a:r>
            <a:r>
              <a:rPr lang="lt-LT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kaip uoga raudona</a:t>
            </a:r>
            <a:endParaRPr lang="en-US" b="1" dirty="0" smtClean="0">
              <a:solidFill>
                <a:srgbClr val="FF0000"/>
              </a:solidFill>
              <a:latin typeface="Segoe Print" panose="02000600000000000000" pitchFamily="2" charset="0"/>
            </a:endParaRPr>
          </a:p>
          <a:p>
            <a:endParaRPr lang="lt-LT" b="1" dirty="0" smtClean="0">
              <a:solidFill>
                <a:srgbClr val="FF0000"/>
              </a:solidFill>
              <a:latin typeface="Segoe Print" panose="02000600000000000000" pitchFamily="2" charset="0"/>
            </a:endParaRPr>
          </a:p>
          <a:p>
            <a:r>
              <a:rPr lang="lt-LT" b="1" dirty="0" smtClean="0">
                <a:solidFill>
                  <a:srgbClr val="006600"/>
                </a:solidFill>
                <a:latin typeface="Segoe Print" panose="02000600000000000000" pitchFamily="2" charset="0"/>
              </a:rPr>
              <a:t>Pakrantėje linguoja žolė žalia,  žalia</a:t>
            </a:r>
          </a:p>
          <a:p>
            <a:r>
              <a:rPr lang="lt-LT" b="1" dirty="0" smtClean="0">
                <a:solidFill>
                  <a:srgbClr val="006600"/>
                </a:solidFill>
                <a:latin typeface="Segoe Print" panose="02000600000000000000" pitchFamily="2" charset="0"/>
              </a:rPr>
              <a:t>Varlytė ten šokuoja taip pat visai žalia</a:t>
            </a:r>
          </a:p>
          <a:p>
            <a:endParaRPr lang="lt-LT" dirty="0">
              <a:solidFill>
                <a:srgbClr val="006600"/>
              </a:solidFill>
              <a:latin typeface="Segoe Print" panose="020006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835865" y="5417129"/>
            <a:ext cx="48061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b="1" dirty="0" smtClean="0">
                <a:solidFill>
                  <a:srgbClr val="0070C0"/>
                </a:solidFill>
                <a:latin typeface="Segoe Print" panose="02000600000000000000" pitchFamily="2" charset="0"/>
              </a:rPr>
              <a:t>Prie mėlyno upelio varpeliai din dilin</a:t>
            </a:r>
          </a:p>
          <a:p>
            <a:r>
              <a:rPr lang="lt-LT" b="1" dirty="0" smtClean="0">
                <a:solidFill>
                  <a:srgbClr val="0070C0"/>
                </a:solidFill>
                <a:latin typeface="Segoe Print" panose="02000600000000000000" pitchFamily="2" charset="0"/>
              </a:rPr>
              <a:t>Spalvota ši dainelė lai skrenda ji tolyn</a:t>
            </a:r>
            <a:r>
              <a:rPr lang="en-US" b="1" dirty="0" smtClean="0">
                <a:solidFill>
                  <a:srgbClr val="0070C0"/>
                </a:solidFill>
                <a:latin typeface="Segoe Print" panose="02000600000000000000" pitchFamily="2" charset="0"/>
              </a:rPr>
              <a:t> !</a:t>
            </a:r>
            <a:endParaRPr lang="lt-LT" b="1" dirty="0">
              <a:solidFill>
                <a:srgbClr val="0070C0"/>
              </a:solidFill>
              <a:latin typeface="Segoe Print" panose="02000600000000000000" pitchFamily="2" charset="0"/>
            </a:endParaRPr>
          </a:p>
        </p:txBody>
      </p:sp>
      <p:sp>
        <p:nvSpPr>
          <p:cNvPr id="13" name="Rodyklė dešinėn 12"/>
          <p:cNvSpPr/>
          <p:nvPr/>
        </p:nvSpPr>
        <p:spPr>
          <a:xfrm>
            <a:off x="8786294" y="289479"/>
            <a:ext cx="1855695" cy="4129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4" name="Rodyklė dešinėn 13"/>
          <p:cNvSpPr/>
          <p:nvPr/>
        </p:nvSpPr>
        <p:spPr>
          <a:xfrm>
            <a:off x="8957069" y="4369760"/>
            <a:ext cx="1815353" cy="4637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5" name="TextBox 14"/>
          <p:cNvSpPr txBox="1"/>
          <p:nvPr/>
        </p:nvSpPr>
        <p:spPr>
          <a:xfrm>
            <a:off x="8579668" y="4833523"/>
            <a:ext cx="2436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  <a:latin typeface="Segoe Print" panose="02000600000000000000" pitchFamily="2" charset="0"/>
              </a:rPr>
              <a:t>Sp</a:t>
            </a:r>
            <a:r>
              <a:rPr lang="lt-LT" dirty="0" err="1" smtClean="0">
                <a:solidFill>
                  <a:srgbClr val="FF0000"/>
                </a:solidFill>
                <a:latin typeface="Segoe Print" panose="02000600000000000000" pitchFamily="2" charset="0"/>
              </a:rPr>
              <a:t>ustelk</a:t>
            </a:r>
            <a:r>
              <a:rPr lang="lt-LT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 ir dainuok</a:t>
            </a:r>
            <a:endParaRPr lang="lt-LT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sp>
        <p:nvSpPr>
          <p:cNvPr id="16" name="Stačiakampis 15"/>
          <p:cNvSpPr/>
          <p:nvPr/>
        </p:nvSpPr>
        <p:spPr>
          <a:xfrm>
            <a:off x="8786294" y="342081"/>
            <a:ext cx="269502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1400" b="1" dirty="0">
                <a:solidFill>
                  <a:schemeClr val="accent6">
                    <a:lumMod val="50000"/>
                  </a:schemeClr>
                </a:solidFill>
                <a:latin typeface="Segoe Print" panose="02000600000000000000" pitchFamily="2" charset="0"/>
              </a:rPr>
              <a:t>Spustelk ir klausyk</a:t>
            </a:r>
          </a:p>
        </p:txBody>
      </p:sp>
    </p:spTree>
    <p:extLst>
      <p:ext uri="{BB962C8B-B14F-4D97-AF65-F5344CB8AC3E}">
        <p14:creationId xmlns:p14="http://schemas.microsoft.com/office/powerpoint/2010/main" val="2246636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35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3463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07440" y="199981"/>
            <a:ext cx="84962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dirty="0" smtClean="0">
                <a:solidFill>
                  <a:schemeClr val="accent6">
                    <a:lumMod val="75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lt-LT" sz="2000" dirty="0">
                <a:solidFill>
                  <a:schemeClr val="accent6">
                    <a:lumMod val="75000"/>
                  </a:schemeClr>
                </a:solidFill>
                <a:latin typeface="Segoe Print" panose="02000600000000000000" pitchFamily="2" charset="0"/>
              </a:rPr>
              <a:t>T</a:t>
            </a:r>
            <a:r>
              <a:rPr lang="lt-LT" sz="2000" dirty="0" smtClean="0">
                <a:solidFill>
                  <a:schemeClr val="accent6">
                    <a:lumMod val="75000"/>
                  </a:schemeClr>
                </a:solidFill>
                <a:latin typeface="Segoe Print" panose="02000600000000000000" pitchFamily="2" charset="0"/>
              </a:rPr>
              <a:t>ruputi kairiau nuo žydinčios obels pūpso didžiulis skruzdėlynas</a:t>
            </a:r>
            <a:endParaRPr lang="lt-LT" sz="2000" dirty="0">
              <a:solidFill>
                <a:schemeClr val="accent6">
                  <a:lumMod val="75000"/>
                </a:schemeClr>
              </a:solidFill>
              <a:latin typeface="Segoe Print" panose="02000600000000000000" pitchFamily="2" charset="0"/>
            </a:endParaRPr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409" y="1322369"/>
            <a:ext cx="5962650" cy="2886075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9" y="2295860"/>
            <a:ext cx="2009775" cy="2085975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8647" y="4562005"/>
            <a:ext cx="1447800" cy="2009775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2059" y="1322369"/>
            <a:ext cx="1914525" cy="2390775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792" y="4361979"/>
            <a:ext cx="1743075" cy="2409825"/>
          </a:xfrm>
          <a:prstGeom prst="rect">
            <a:avLst/>
          </a:prstGeom>
        </p:spPr>
      </p:pic>
      <p:pic>
        <p:nvPicPr>
          <p:cNvPr id="8" name="skruzdėliukų mankšta.mp3 vaikam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960886" y="6062671"/>
            <a:ext cx="609600" cy="609600"/>
          </a:xfrm>
          <a:prstGeom prst="rect">
            <a:avLst/>
          </a:prstGeom>
        </p:spPr>
      </p:pic>
      <p:pic>
        <p:nvPicPr>
          <p:cNvPr id="9" name="Paveikslėlis 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8057" y="1351780"/>
            <a:ext cx="1707973" cy="1326191"/>
          </a:xfrm>
          <a:prstGeom prst="rect">
            <a:avLst/>
          </a:prstGeom>
        </p:spPr>
      </p:pic>
      <p:pic>
        <p:nvPicPr>
          <p:cNvPr id="10" name="Paveikslėlis 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9800" y="4095384"/>
            <a:ext cx="2958847" cy="1073442"/>
          </a:xfrm>
          <a:prstGeom prst="rect">
            <a:avLst/>
          </a:prstGeom>
        </p:spPr>
      </p:pic>
      <p:pic>
        <p:nvPicPr>
          <p:cNvPr id="11" name="Paveikslėlis 10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0048" y="5407221"/>
            <a:ext cx="2038350" cy="6477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567524" y="4226970"/>
            <a:ext cx="411202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dirty="0" smtClean="0">
                <a:solidFill>
                  <a:srgbClr val="C00000"/>
                </a:solidFill>
                <a:latin typeface="Segoe Print" panose="02000600000000000000" pitchFamily="2" charset="0"/>
              </a:rPr>
              <a:t>„ </a:t>
            </a:r>
            <a:r>
              <a:rPr lang="lt-LT" sz="3200" dirty="0" err="1" smtClean="0">
                <a:solidFill>
                  <a:srgbClr val="C00000"/>
                </a:solidFill>
                <a:latin typeface="Segoe Print" panose="02000600000000000000" pitchFamily="2" charset="0"/>
              </a:rPr>
              <a:t>Skruzdėliukų</a:t>
            </a:r>
            <a:r>
              <a:rPr lang="lt-LT" sz="3200" dirty="0" smtClean="0">
                <a:solidFill>
                  <a:srgbClr val="C00000"/>
                </a:solidFill>
                <a:latin typeface="Segoe Print" panose="02000600000000000000" pitchFamily="2" charset="0"/>
              </a:rPr>
              <a:t> mankšta “</a:t>
            </a:r>
          </a:p>
          <a:p>
            <a:r>
              <a:rPr lang="lt-LT" dirty="0" smtClean="0">
                <a:solidFill>
                  <a:srgbClr val="C00000"/>
                </a:solidFill>
                <a:latin typeface="Segoe Print" panose="02000600000000000000" pitchFamily="2" charset="0"/>
              </a:rPr>
              <a:t>m. Astos </a:t>
            </a:r>
            <a:r>
              <a:rPr lang="lt-LT" dirty="0" err="1" smtClean="0">
                <a:solidFill>
                  <a:srgbClr val="C00000"/>
                </a:solidFill>
                <a:latin typeface="Segoe Print" panose="02000600000000000000" pitchFamily="2" charset="0"/>
              </a:rPr>
              <a:t>Veverskytės</a:t>
            </a:r>
            <a:endParaRPr lang="lt-LT" dirty="0" smtClean="0">
              <a:solidFill>
                <a:srgbClr val="C00000"/>
              </a:solidFill>
              <a:latin typeface="Segoe Print" panose="02000600000000000000" pitchFamily="2" charset="0"/>
            </a:endParaRPr>
          </a:p>
          <a:p>
            <a:r>
              <a:rPr lang="lt-LT" dirty="0" smtClean="0">
                <a:solidFill>
                  <a:srgbClr val="C00000"/>
                </a:solidFill>
                <a:latin typeface="Segoe Print" panose="02000600000000000000" pitchFamily="2" charset="0"/>
              </a:rPr>
              <a:t>Ž. Ilonos </a:t>
            </a:r>
            <a:r>
              <a:rPr lang="lt-LT" dirty="0" err="1" smtClean="0">
                <a:solidFill>
                  <a:srgbClr val="C00000"/>
                </a:solidFill>
                <a:latin typeface="Segoe Print" panose="02000600000000000000" pitchFamily="2" charset="0"/>
              </a:rPr>
              <a:t>Balkuvienės</a:t>
            </a:r>
            <a:endParaRPr lang="lt-LT" dirty="0">
              <a:solidFill>
                <a:srgbClr val="C00000"/>
              </a:solidFill>
              <a:latin typeface="Segoe Print" panose="020006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94022" y="6202448"/>
            <a:ext cx="39725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b="1" dirty="0" smtClean="0">
                <a:solidFill>
                  <a:schemeClr val="accent6">
                    <a:lumMod val="75000"/>
                  </a:schemeClr>
                </a:solidFill>
                <a:latin typeface="Segoe Print" panose="02000600000000000000" pitchFamily="2" charset="0"/>
              </a:rPr>
              <a:t>Pašėliok kartu su </a:t>
            </a:r>
            <a:r>
              <a:rPr lang="lt-LT" b="1" dirty="0" err="1" smtClean="0">
                <a:solidFill>
                  <a:schemeClr val="accent6">
                    <a:lumMod val="75000"/>
                  </a:schemeClr>
                </a:solidFill>
                <a:latin typeface="Segoe Print" panose="02000600000000000000" pitchFamily="2" charset="0"/>
              </a:rPr>
              <a:t>skruzdėlytėmis</a:t>
            </a:r>
            <a:endParaRPr lang="lt-LT" b="1" dirty="0">
              <a:solidFill>
                <a:schemeClr val="accent6">
                  <a:lumMod val="75000"/>
                </a:schemeClr>
              </a:solidFill>
              <a:latin typeface="Segoe Print" panose="02000600000000000000" pitchFamily="2" charset="0"/>
            </a:endParaRPr>
          </a:p>
        </p:txBody>
      </p:sp>
      <p:sp>
        <p:nvSpPr>
          <p:cNvPr id="14" name="Rodyklė žemyn 13"/>
          <p:cNvSpPr/>
          <p:nvPr/>
        </p:nvSpPr>
        <p:spPr>
          <a:xfrm>
            <a:off x="5892722" y="5068221"/>
            <a:ext cx="372964" cy="978408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6" name="skruzdėlynas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303677" y="304227"/>
            <a:ext cx="609600" cy="609600"/>
          </a:xfrm>
          <a:prstGeom prst="rect">
            <a:avLst/>
          </a:prstGeom>
        </p:spPr>
      </p:pic>
      <p:pic>
        <p:nvPicPr>
          <p:cNvPr id="17" name="Paveikslėlis 16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357" y="286027"/>
            <a:ext cx="2528109" cy="1385037"/>
          </a:xfrm>
          <a:prstGeom prst="rect">
            <a:avLst/>
          </a:prstGeom>
        </p:spPr>
      </p:pic>
      <p:sp>
        <p:nvSpPr>
          <p:cNvPr id="18" name="Rodyklė dešinėn 17"/>
          <p:cNvSpPr/>
          <p:nvPr/>
        </p:nvSpPr>
        <p:spPr>
          <a:xfrm>
            <a:off x="10098647" y="510374"/>
            <a:ext cx="978408" cy="342765"/>
          </a:xfrm>
          <a:prstGeom prst="rightArrow">
            <a:avLst/>
          </a:prstGeom>
          <a:solidFill>
            <a:srgbClr val="00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9" name="Stačiakampis 18"/>
          <p:cNvSpPr/>
          <p:nvPr/>
        </p:nvSpPr>
        <p:spPr>
          <a:xfrm>
            <a:off x="7987203" y="554625"/>
            <a:ext cx="24726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1400" b="1" dirty="0">
                <a:solidFill>
                  <a:schemeClr val="accent6">
                    <a:lumMod val="50000"/>
                  </a:schemeClr>
                </a:solidFill>
                <a:latin typeface="Segoe Print" panose="02000600000000000000" pitchFamily="2" charset="0"/>
              </a:rPr>
              <a:t>Spustelk ir klausyk</a:t>
            </a:r>
          </a:p>
        </p:txBody>
      </p:sp>
    </p:spTree>
    <p:extLst>
      <p:ext uri="{BB962C8B-B14F-4D97-AF65-F5344CB8AC3E}">
        <p14:creationId xmlns:p14="http://schemas.microsoft.com/office/powerpoint/2010/main" val="1713935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990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7569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261" y="1046732"/>
            <a:ext cx="3690953" cy="3200868"/>
          </a:xfrm>
          <a:prstGeom prst="rect">
            <a:avLst/>
          </a:prstGeom>
        </p:spPr>
      </p:pic>
      <p:pic>
        <p:nvPicPr>
          <p:cNvPr id="3" name="BORUŽĖLĖ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934086" y="6098436"/>
            <a:ext cx="609600" cy="609600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90" y="2079938"/>
            <a:ext cx="7280857" cy="4778062"/>
          </a:xfrm>
          <a:prstGeom prst="ellipse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6" name="TextBox 5"/>
          <p:cNvSpPr txBox="1"/>
          <p:nvPr/>
        </p:nvSpPr>
        <p:spPr>
          <a:xfrm>
            <a:off x="484490" y="6361050"/>
            <a:ext cx="4674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dirty="0" smtClean="0">
                <a:latin typeface="Segoe Print" panose="02000600000000000000" pitchFamily="2" charset="0"/>
              </a:rPr>
              <a:t>Dainelė „Boružė“ ž. Ir m. Miliauskaitės</a:t>
            </a:r>
            <a:endParaRPr lang="lt-LT" dirty="0">
              <a:latin typeface="Segoe Print" panose="020006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57189" y="1201257"/>
            <a:ext cx="455926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dirty="0" smtClean="0">
                <a:solidFill>
                  <a:srgbClr val="FF0066"/>
                </a:solidFill>
                <a:latin typeface="Segoe Print" panose="02000600000000000000" pitchFamily="2" charset="0"/>
              </a:rPr>
              <a:t>Nuo lapo prie lapo boružė taip skuba,</a:t>
            </a:r>
          </a:p>
          <a:p>
            <a:r>
              <a:rPr lang="lt-LT" dirty="0" smtClean="0">
                <a:solidFill>
                  <a:srgbClr val="FF0066"/>
                </a:solidFill>
                <a:latin typeface="Segoe Print" panose="02000600000000000000" pitchFamily="2" charset="0"/>
              </a:rPr>
              <a:t>Taškeliais dabintas oranžinis rūbas.</a:t>
            </a:r>
          </a:p>
          <a:p>
            <a:r>
              <a:rPr lang="lt-LT" dirty="0" smtClean="0">
                <a:solidFill>
                  <a:srgbClr val="FF0066"/>
                </a:solidFill>
                <a:latin typeface="Segoe Print" panose="02000600000000000000" pitchFamily="2" charset="0"/>
              </a:rPr>
              <a:t>Maža boružėlė taškeliais juodais</a:t>
            </a:r>
          </a:p>
          <a:p>
            <a:r>
              <a:rPr lang="lt-LT" dirty="0" smtClean="0">
                <a:solidFill>
                  <a:srgbClr val="FF0066"/>
                </a:solidFill>
                <a:latin typeface="Segoe Print" panose="02000600000000000000" pitchFamily="2" charset="0"/>
              </a:rPr>
              <a:t> dainuoja dainelę, su pievų žiogais </a:t>
            </a:r>
            <a:endParaRPr lang="lt-LT" dirty="0">
              <a:solidFill>
                <a:srgbClr val="FF0066"/>
              </a:solidFill>
              <a:latin typeface="Segoe Print" panose="020006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40301" y="4542142"/>
            <a:ext cx="435087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dirty="0" smtClean="0">
                <a:solidFill>
                  <a:srgbClr val="FF0066"/>
                </a:solidFill>
                <a:latin typeface="Segoe Print" panose="02000600000000000000" pitchFamily="2" charset="0"/>
              </a:rPr>
              <a:t>Boružės paklausė žiogai ankstų rytą</a:t>
            </a:r>
          </a:p>
          <a:p>
            <a:r>
              <a:rPr lang="lt-LT" dirty="0" smtClean="0">
                <a:solidFill>
                  <a:srgbClr val="FF0066"/>
                </a:solidFill>
                <a:latin typeface="Segoe Print" panose="02000600000000000000" pitchFamily="2" charset="0"/>
              </a:rPr>
              <a:t>Kodėl, boružėle tu taip aptaškyta?</a:t>
            </a:r>
          </a:p>
          <a:p>
            <a:r>
              <a:rPr lang="lt-LT" dirty="0" smtClean="0">
                <a:solidFill>
                  <a:srgbClr val="FF0066"/>
                </a:solidFill>
                <a:latin typeface="Segoe Print" panose="02000600000000000000" pitchFamily="2" charset="0"/>
              </a:rPr>
              <a:t>Ir </a:t>
            </a:r>
            <a:r>
              <a:rPr lang="lt-LT" dirty="0" err="1" smtClean="0">
                <a:solidFill>
                  <a:srgbClr val="FF0066"/>
                </a:solidFill>
                <a:latin typeface="Segoe Print" panose="02000600000000000000" pitchFamily="2" charset="0"/>
              </a:rPr>
              <a:t>prausės</a:t>
            </a:r>
            <a:r>
              <a:rPr lang="lt-LT" dirty="0" smtClean="0">
                <a:solidFill>
                  <a:srgbClr val="FF0066"/>
                </a:solidFill>
                <a:latin typeface="Segoe Print" panose="02000600000000000000" pitchFamily="2" charset="0"/>
              </a:rPr>
              <a:t> boružė taurelėj žiedų.</a:t>
            </a:r>
          </a:p>
          <a:p>
            <a:r>
              <a:rPr lang="lt-LT" dirty="0" smtClean="0">
                <a:solidFill>
                  <a:srgbClr val="FF0066"/>
                </a:solidFill>
                <a:latin typeface="Segoe Print" panose="02000600000000000000" pitchFamily="2" charset="0"/>
              </a:rPr>
              <a:t>Taškelių daug buvo </a:t>
            </a:r>
          </a:p>
          <a:p>
            <a:r>
              <a:rPr lang="lt-LT" dirty="0" smtClean="0">
                <a:solidFill>
                  <a:srgbClr val="FF0066"/>
                </a:solidFill>
                <a:latin typeface="Segoe Print" panose="02000600000000000000" pitchFamily="2" charset="0"/>
              </a:rPr>
              <a:t>Beliko tik du. </a:t>
            </a:r>
            <a:endParaRPr lang="lt-LT" dirty="0">
              <a:solidFill>
                <a:srgbClr val="FF0066"/>
              </a:solidFill>
              <a:latin typeface="Segoe Print" panose="020006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4593" y="150309"/>
            <a:ext cx="133589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600" dirty="0" smtClean="0">
                <a:solidFill>
                  <a:srgbClr val="006600"/>
                </a:solidFill>
                <a:latin typeface="Segoe Print" panose="02000600000000000000" pitchFamily="2" charset="0"/>
              </a:rPr>
              <a:t>Žydinčio sodo pievelėje pasklido gandas, kad iš gretimos pievos atvažiuos koncertuoti </a:t>
            </a:r>
          </a:p>
          <a:p>
            <a:r>
              <a:rPr lang="lt-LT" sz="1600" dirty="0" smtClean="0">
                <a:solidFill>
                  <a:srgbClr val="006600"/>
                </a:solidFill>
                <a:latin typeface="Segoe Print" panose="02000600000000000000" pitchFamily="2" charset="0"/>
              </a:rPr>
              <a:t>vabaliukų roko grupė. Visi ruošėsi į koncertą, o maža boružėlė buvo labai sunerimusi</a:t>
            </a:r>
          </a:p>
          <a:p>
            <a:r>
              <a:rPr lang="lt-LT" sz="1600" dirty="0">
                <a:solidFill>
                  <a:srgbClr val="006600"/>
                </a:solidFill>
                <a:latin typeface="Segoe Print" panose="02000600000000000000" pitchFamily="2" charset="0"/>
              </a:rPr>
              <a:t>n</a:t>
            </a:r>
            <a:r>
              <a:rPr lang="lt-LT" sz="1600" dirty="0" smtClean="0">
                <a:solidFill>
                  <a:srgbClr val="006600"/>
                </a:solidFill>
                <a:latin typeface="Segoe Print" panose="02000600000000000000" pitchFamily="2" charset="0"/>
              </a:rPr>
              <a:t>es žiogelis pasakė, kad jos oranžinė suknelė yra aptaškyta .</a:t>
            </a:r>
            <a:endParaRPr lang="lt-LT" sz="1600" dirty="0">
              <a:solidFill>
                <a:srgbClr val="006600"/>
              </a:solidFill>
              <a:latin typeface="Segoe Print" panose="02000600000000000000" pitchFamily="2" charset="0"/>
            </a:endParaRPr>
          </a:p>
        </p:txBody>
      </p:sp>
      <p:pic>
        <p:nvPicPr>
          <p:cNvPr id="8" name="ruošėsi į koncertą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605247" y="425699"/>
            <a:ext cx="609600" cy="609600"/>
          </a:xfrm>
          <a:prstGeom prst="rect">
            <a:avLst/>
          </a:prstGeom>
        </p:spPr>
      </p:pic>
      <p:sp>
        <p:nvSpPr>
          <p:cNvPr id="10" name="Rodyklė dešinėn 9"/>
          <p:cNvSpPr/>
          <p:nvPr/>
        </p:nvSpPr>
        <p:spPr>
          <a:xfrm>
            <a:off x="5557423" y="6202613"/>
            <a:ext cx="978408" cy="401245"/>
          </a:xfrm>
          <a:prstGeom prst="rightArrow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1" name="Rodyklė dešinėn 10"/>
          <p:cNvSpPr/>
          <p:nvPr/>
        </p:nvSpPr>
        <p:spPr>
          <a:xfrm>
            <a:off x="9326532" y="690731"/>
            <a:ext cx="978408" cy="254142"/>
          </a:xfrm>
          <a:prstGeom prst="rightArrow">
            <a:avLst/>
          </a:prstGeom>
          <a:solidFill>
            <a:srgbClr val="00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14258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64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824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47" y="4864331"/>
            <a:ext cx="3227295" cy="181535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 prst="relaxedInset"/>
            <a:contourClr>
              <a:srgbClr val="C0C0C0"/>
            </a:contourClr>
          </a:sp3d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95" y="987850"/>
            <a:ext cx="4240306" cy="23851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317" y="3004213"/>
            <a:ext cx="2882153" cy="162121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385995" y="287370"/>
            <a:ext cx="5553123" cy="584775"/>
          </a:xfrm>
          <a:prstGeom prst="rect">
            <a:avLst/>
          </a:prstGeom>
          <a:noFill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lt-LT" sz="3200" b="1" dirty="0" smtClean="0">
                <a:solidFill>
                  <a:srgbClr val="002060"/>
                </a:solidFill>
                <a:latin typeface="Segoe Print" panose="02000600000000000000" pitchFamily="2" charset="0"/>
              </a:rPr>
              <a:t>Ilgai lauktas vabaliukų šou</a:t>
            </a:r>
            <a:endParaRPr lang="lt-LT" sz="3200" b="1" dirty="0">
              <a:solidFill>
                <a:srgbClr val="002060"/>
              </a:solidFill>
              <a:latin typeface="Segoe Print" panose="02000600000000000000" pitchFamily="2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-184666"/>
            <a:ext cx="12192000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altLang="lt-L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4948517" y="904225"/>
            <a:ext cx="6893860" cy="83099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altLang="lt-LT" sz="1600" b="0" i="0" u="none" strike="noStrike" cap="none" normalizeH="0" baseline="0" dirty="0" smtClean="0">
                <a:ln>
                  <a:noFill/>
                </a:ln>
                <a:solidFill>
                  <a:srgbClr val="1155C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https://www.youtube.com/watch?v=0t7kBbikUKc&amp;fbclid=IwAR0TwtSOeiggoI2p-MguRXIYwV7ugRUxSiyMrELPZ6OGy_WXdXOmWM6dV-8&amp;app=desktop</a:t>
            </a:r>
            <a:r>
              <a:rPr kumimoji="0" lang="lt-LT" altLang="lt-L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lt-LT" altLang="lt-L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11253" y="168658"/>
            <a:ext cx="355257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1600" b="1" dirty="0" smtClean="0">
                <a:solidFill>
                  <a:srgbClr val="00B050"/>
                </a:solidFill>
                <a:latin typeface="Segoe Print" panose="02000600000000000000" pitchFamily="2" charset="0"/>
              </a:rPr>
              <a:t>Susipažinkite su muzikos stiliais:</a:t>
            </a:r>
          </a:p>
          <a:p>
            <a:endParaRPr lang="lt-LT" sz="1600" b="1" dirty="0" smtClean="0">
              <a:solidFill>
                <a:srgbClr val="00B050"/>
              </a:solidFill>
              <a:latin typeface="Segoe Print" panose="02000600000000000000" pitchFamily="2" charset="0"/>
            </a:endParaRPr>
          </a:p>
          <a:p>
            <a:r>
              <a:rPr lang="lt-LT" b="1" dirty="0" smtClean="0">
                <a:solidFill>
                  <a:srgbClr val="00B050"/>
                </a:solidFill>
                <a:latin typeface="Segoe Print" panose="02000600000000000000" pitchFamily="2" charset="0"/>
              </a:rPr>
              <a:t>Rokenrolas</a:t>
            </a:r>
            <a:endParaRPr lang="lt-LT" b="1" dirty="0">
              <a:solidFill>
                <a:srgbClr val="00B050"/>
              </a:solidFill>
              <a:latin typeface="Segoe Print" panose="020006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939118" y="1687457"/>
            <a:ext cx="3812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b="1" dirty="0" smtClean="0">
                <a:solidFill>
                  <a:srgbClr val="00B050"/>
                </a:solidFill>
                <a:latin typeface="Segoe Print" panose="02000600000000000000" pitchFamily="2" charset="0"/>
              </a:rPr>
              <a:t>Regis  improvizacija „Jamaika“</a:t>
            </a:r>
            <a:endParaRPr lang="lt-LT" b="1" dirty="0">
              <a:solidFill>
                <a:srgbClr val="00B050"/>
              </a:solidFill>
              <a:latin typeface="Segoe Print" panose="02000600000000000000" pitchFamily="2" charset="0"/>
            </a:endParaRPr>
          </a:p>
        </p:txBody>
      </p:sp>
      <p:sp>
        <p:nvSpPr>
          <p:cNvPr id="15" name="Stačiakampis 14"/>
          <p:cNvSpPr/>
          <p:nvPr/>
        </p:nvSpPr>
        <p:spPr>
          <a:xfrm>
            <a:off x="4948517" y="2036705"/>
            <a:ext cx="689385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dirty="0">
                <a:hlinkClick r:id="rId6"/>
              </a:rPr>
              <a:t>https://www.youtube.com/watch?v=WGuEL3Cx6nM&amp;feature=youtu.be&amp;fbclid=IwAR2Q-hSbJ8Qg6Jj0mbTwSspkUVg_wei4ynhe6MBL4_4FIlmpXrPwkK0gG-M</a:t>
            </a:r>
            <a:endParaRPr lang="lt-LT" dirty="0"/>
          </a:p>
        </p:txBody>
      </p:sp>
      <p:sp>
        <p:nvSpPr>
          <p:cNvPr id="17" name="Stačiakampis 16"/>
          <p:cNvSpPr/>
          <p:nvPr/>
        </p:nvSpPr>
        <p:spPr>
          <a:xfrm>
            <a:off x="114556" y="384294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t-LT" dirty="0">
                <a:hlinkClick r:id="rId7"/>
              </a:rPr>
              <a:t>https://www.youtube.com/watch?v=adPAD2LFquw&amp;fbclid=IwAR050ERg88n93EOoDjZWvnzPkfjWdoGwzF9aOHeJEbKmMQwGDPW05br_vmE&amp;app=desktop</a:t>
            </a:r>
            <a:endParaRPr lang="lt-LT" dirty="0"/>
          </a:p>
        </p:txBody>
      </p:sp>
      <p:sp>
        <p:nvSpPr>
          <p:cNvPr id="18" name="TextBox 17"/>
          <p:cNvSpPr txBox="1"/>
          <p:nvPr/>
        </p:nvSpPr>
        <p:spPr>
          <a:xfrm>
            <a:off x="242047" y="3496235"/>
            <a:ext cx="926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b="1" dirty="0" smtClean="0">
                <a:solidFill>
                  <a:srgbClr val="00B050"/>
                </a:solidFill>
                <a:latin typeface="Segoe Print" panose="02000600000000000000" pitchFamily="2" charset="0"/>
              </a:rPr>
              <a:t>samba</a:t>
            </a:r>
            <a:endParaRPr lang="lt-LT" b="1" dirty="0">
              <a:solidFill>
                <a:srgbClr val="00B050"/>
              </a:solidFill>
              <a:latin typeface="Segoe Print" panose="020006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127300" y="4599946"/>
            <a:ext cx="1300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>
                <a:solidFill>
                  <a:srgbClr val="00B050"/>
                </a:solidFill>
                <a:latin typeface="Segoe Print" panose="02000600000000000000" pitchFamily="2" charset="0"/>
              </a:rPr>
              <a:t>R</a:t>
            </a:r>
            <a:r>
              <a:rPr lang="lt-LT" b="1" dirty="0" smtClean="0">
                <a:solidFill>
                  <a:srgbClr val="00B050"/>
                </a:solidFill>
                <a:latin typeface="Segoe Print" panose="02000600000000000000" pitchFamily="2" charset="0"/>
              </a:rPr>
              <a:t>epas</a:t>
            </a:r>
            <a:endParaRPr lang="lt-LT" b="1" dirty="0">
              <a:solidFill>
                <a:srgbClr val="00B050"/>
              </a:solidFill>
              <a:latin typeface="Segoe Print" panose="02000600000000000000" pitchFamily="2" charset="0"/>
            </a:endParaRPr>
          </a:p>
        </p:txBody>
      </p:sp>
      <p:sp>
        <p:nvSpPr>
          <p:cNvPr id="21" name="Rectangle 4"/>
          <p:cNvSpPr>
            <a:spLocks noChangeArrowheads="1"/>
          </p:cNvSpPr>
          <p:nvPr/>
        </p:nvSpPr>
        <p:spPr bwMode="auto">
          <a:xfrm rot="10800000" flipV="1">
            <a:off x="3608293" y="4943800"/>
            <a:ext cx="8358495" cy="5847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altLang="lt-LT" sz="1600" b="0" i="0" u="none" strike="noStrike" cap="none" normalizeH="0" baseline="0" dirty="0" smtClean="0">
                <a:ln>
                  <a:noFill/>
                </a:ln>
                <a:solidFill>
                  <a:srgbClr val="1155C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https://www.youtube.com/watch?v=Lj8tyXN0QUU&amp;fbclid=IwAR0TwtSOeiggoI2p-MguRXIYwV7ugRUxSiyMrELPZ6OGy_WXdXOmWM6dV-8&amp;app=desktop</a:t>
            </a:r>
            <a:r>
              <a:rPr kumimoji="0" lang="lt-LT" altLang="lt-L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lt-LT" altLang="lt-L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Rectangle 5"/>
          <p:cNvSpPr>
            <a:spLocks noChangeArrowheads="1"/>
          </p:cNvSpPr>
          <p:nvPr/>
        </p:nvSpPr>
        <p:spPr bwMode="auto">
          <a:xfrm>
            <a:off x="3738281" y="5974510"/>
            <a:ext cx="7503460" cy="5847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altLang="lt-LT" sz="16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kumimoji="0" lang="lt-LT" altLang="lt-LT" sz="1600" b="0" i="0" u="none" strike="noStrike" cap="none" normalizeH="0" baseline="0" dirty="0" smtClean="0">
                <a:ln>
                  <a:noFill/>
                </a:ln>
                <a:solidFill>
                  <a:srgbClr val="1155C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https://www.youtube.com/watch?v=gKtcjcom8Bc&amp;fbclid=IwAR1P61pj42I6dkBjRtfOBEsrkC_fBCcQcGBuWUV3C_AKoMXRY18b1sIr82g&amp;app=desktop</a:t>
            </a:r>
            <a:r>
              <a:rPr kumimoji="0" lang="lt-LT" altLang="lt-L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lt-LT" altLang="lt-L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720241" y="5634629"/>
            <a:ext cx="2291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b="1" dirty="0" smtClean="0">
                <a:solidFill>
                  <a:srgbClr val="00B050"/>
                </a:solidFill>
                <a:latin typeface="Segoe Print" panose="02000600000000000000" pitchFamily="2" charset="0"/>
              </a:rPr>
              <a:t>Klasika „</a:t>
            </a:r>
            <a:r>
              <a:rPr lang="lt-LT" b="1" dirty="0" err="1" smtClean="0">
                <a:solidFill>
                  <a:srgbClr val="00B050"/>
                </a:solidFill>
                <a:latin typeface="Segoe Print" panose="02000600000000000000" pitchFamily="2" charset="0"/>
              </a:rPr>
              <a:t>Karmen</a:t>
            </a:r>
            <a:r>
              <a:rPr lang="lt-LT" b="1" dirty="0" smtClean="0">
                <a:solidFill>
                  <a:srgbClr val="00B050"/>
                </a:solidFill>
                <a:latin typeface="Segoe Print" panose="02000600000000000000" pitchFamily="2" charset="0"/>
              </a:rPr>
              <a:t>“</a:t>
            </a:r>
            <a:endParaRPr lang="lt-LT" b="1" dirty="0">
              <a:solidFill>
                <a:srgbClr val="00B050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1430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3059152" y="3691043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t-LT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Paklausyk kompozitoriaus </a:t>
            </a:r>
            <a:r>
              <a:rPr lang="lt-LT" b="1" dirty="0" err="1" smtClean="0">
                <a:solidFill>
                  <a:srgbClr val="FF0000"/>
                </a:solidFill>
                <a:latin typeface="Segoe Print" panose="02000600000000000000" pitchFamily="2" charset="0"/>
              </a:rPr>
              <a:t>Leo</a:t>
            </a:r>
            <a:r>
              <a:rPr lang="lt-LT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 </a:t>
            </a:r>
            <a:r>
              <a:rPr lang="lt-LT" b="1" dirty="0" err="1" smtClean="0">
                <a:solidFill>
                  <a:srgbClr val="FF0000"/>
                </a:solidFill>
                <a:latin typeface="Segoe Print" panose="02000600000000000000" pitchFamily="2" charset="0"/>
              </a:rPr>
              <a:t>Delibes</a:t>
            </a:r>
            <a:r>
              <a:rPr lang="lt-LT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 kūrinio „</a:t>
            </a:r>
            <a:r>
              <a:rPr lang="lt-LT" b="1" dirty="0" err="1" smtClean="0">
                <a:solidFill>
                  <a:srgbClr val="FF0000"/>
                </a:solidFill>
                <a:latin typeface="Segoe Print" panose="02000600000000000000" pitchFamily="2" charset="0"/>
              </a:rPr>
              <a:t>Pizzicato</a:t>
            </a:r>
            <a:r>
              <a:rPr lang="lt-LT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“ iš baleto „</a:t>
            </a:r>
            <a:r>
              <a:rPr lang="lt-LT" b="1" dirty="0" err="1" smtClean="0">
                <a:solidFill>
                  <a:srgbClr val="FF0000"/>
                </a:solidFill>
                <a:latin typeface="Segoe Print" panose="02000600000000000000" pitchFamily="2" charset="0"/>
              </a:rPr>
              <a:t>Silvia</a:t>
            </a:r>
            <a:r>
              <a:rPr lang="lt-LT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“</a:t>
            </a:r>
          </a:p>
          <a:p>
            <a:endParaRPr lang="lt-LT" b="1" dirty="0">
              <a:solidFill>
                <a:srgbClr val="FF0000"/>
              </a:solidFill>
              <a:latin typeface="Segoe Print" panose="02000600000000000000" pitchFamily="2" charset="0"/>
            </a:endParaRPr>
          </a:p>
          <a:p>
            <a:r>
              <a:rPr lang="lt-LT" b="1" dirty="0">
                <a:solidFill>
                  <a:srgbClr val="FF0000"/>
                </a:solidFill>
                <a:latin typeface="Segoe Print" panose="02000600000000000000" pitchFamily="2" charset="0"/>
              </a:rPr>
              <a:t>Užduotėlė</a:t>
            </a:r>
            <a:r>
              <a:rPr lang="lt-LT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:</a:t>
            </a:r>
          </a:p>
          <a:p>
            <a:r>
              <a:rPr lang="lt-LT" dirty="0" smtClean="0">
                <a:hlinkClick r:id="rId4"/>
              </a:rPr>
              <a:t>https://www.youtube.com/watch?v=C-Pp3RrBRKA</a:t>
            </a:r>
            <a:r>
              <a:rPr lang="lt-LT" dirty="0" smtClean="0"/>
              <a:t>   </a:t>
            </a:r>
            <a:endParaRPr lang="en-US" dirty="0" smtClean="0"/>
          </a:p>
          <a:p>
            <a:endParaRPr lang="lt-LT" b="1" dirty="0" smtClean="0">
              <a:solidFill>
                <a:srgbClr val="FF0000"/>
              </a:solidFill>
              <a:latin typeface="Segoe Print" panose="02000600000000000000" pitchFamily="2" charset="0"/>
            </a:endParaRPr>
          </a:p>
          <a:p>
            <a:r>
              <a:rPr lang="lt-LT" dirty="0">
                <a:solidFill>
                  <a:srgbClr val="006600"/>
                </a:solidFill>
                <a:latin typeface="Segoe Print" panose="02000600000000000000" pitchFamily="2" charset="0"/>
              </a:rPr>
              <a:t>S</a:t>
            </a:r>
            <a:r>
              <a:rPr lang="lt-LT" dirty="0" smtClean="0">
                <a:solidFill>
                  <a:srgbClr val="006600"/>
                </a:solidFill>
                <a:latin typeface="Segoe Print" panose="02000600000000000000" pitchFamily="2" charset="0"/>
              </a:rPr>
              <a:t>uplok, kada bitutė nutūps ant gėlytės, </a:t>
            </a:r>
          </a:p>
          <a:p>
            <a:r>
              <a:rPr lang="lt-LT" dirty="0" smtClean="0">
                <a:solidFill>
                  <a:srgbClr val="006600"/>
                </a:solidFill>
                <a:latin typeface="Segoe Print" panose="02000600000000000000" pitchFamily="2" charset="0"/>
              </a:rPr>
              <a:t>                                                            Suskaičiuok gėlytes ir išvardink kokių jos spalvų.</a:t>
            </a:r>
          </a:p>
          <a:p>
            <a:r>
              <a:rPr lang="lt-LT" dirty="0" smtClean="0">
                <a:solidFill>
                  <a:srgbClr val="006600"/>
                </a:solidFill>
                <a:latin typeface="Segoe Print" panose="02000600000000000000" pitchFamily="2" charset="0"/>
              </a:rPr>
              <a:t>                                                                  </a:t>
            </a:r>
            <a:endParaRPr lang="lt-LT" b="1" dirty="0">
              <a:solidFill>
                <a:srgbClr val="006600"/>
              </a:solidFill>
              <a:latin typeface="Segoe Print" panose="020006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90732" y="546409"/>
            <a:ext cx="49288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>
                <a:solidFill>
                  <a:srgbClr val="0070C0"/>
                </a:solidFill>
                <a:latin typeface="Segoe Print" panose="02000600000000000000" pitchFamily="2" charset="0"/>
              </a:rPr>
              <a:t>Atsisveikindami su vabaliukais, pasiklausykime klasikinio žanro kūrinį ir atlikime užduotėles. </a:t>
            </a:r>
            <a:endParaRPr lang="lt-LT" sz="2400" dirty="0">
              <a:solidFill>
                <a:srgbClr val="0070C0"/>
              </a:solidFill>
              <a:latin typeface="Segoe Print" panose="02000600000000000000" pitchFamily="2" charset="0"/>
            </a:endParaRP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56" y="0"/>
            <a:ext cx="5128039" cy="3643607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5" name="Léo Delibes - Sylvia - Pizzicat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34287" y="2682656"/>
            <a:ext cx="609600" cy="609600"/>
          </a:xfrm>
          <a:prstGeom prst="rect">
            <a:avLst/>
          </a:prstGeom>
        </p:spPr>
      </p:pic>
      <p:sp>
        <p:nvSpPr>
          <p:cNvPr id="7" name="Stačiakampis 6"/>
          <p:cNvSpPr/>
          <p:nvPr/>
        </p:nvSpPr>
        <p:spPr>
          <a:xfrm>
            <a:off x="7239262" y="2483239"/>
            <a:ext cx="2695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b="1" dirty="0">
                <a:solidFill>
                  <a:schemeClr val="accent6">
                    <a:lumMod val="50000"/>
                  </a:schemeClr>
                </a:solidFill>
                <a:latin typeface="Segoe Print" panose="02000600000000000000" pitchFamily="2" charset="0"/>
              </a:rPr>
              <a:t>Spustelk ir klausyk</a:t>
            </a:r>
          </a:p>
        </p:txBody>
      </p:sp>
      <p:sp>
        <p:nvSpPr>
          <p:cNvPr id="8" name="Rodyklė dešinėn 7"/>
          <p:cNvSpPr/>
          <p:nvPr/>
        </p:nvSpPr>
        <p:spPr>
          <a:xfrm>
            <a:off x="8469258" y="2852571"/>
            <a:ext cx="978408" cy="2697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0955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65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1258</TotalTime>
  <Words>553</Words>
  <Application>Microsoft Office PowerPoint</Application>
  <PresentationFormat>Widescreen</PresentationFormat>
  <Paragraphs>97</Paragraphs>
  <Slides>9</Slides>
  <Notes>0</Notes>
  <HiddenSlides>0</HiddenSlides>
  <MMClips>11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Segoe Print</vt:lpstr>
      <vt:lpstr>„Office“ tema</vt:lpstr>
      <vt:lpstr>Muzikos pamokėlė tema „Vabaliukų pasaulio paslaptys“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Windows User</dc:creator>
  <cp:lastModifiedBy>User</cp:lastModifiedBy>
  <cp:revision>89</cp:revision>
  <dcterms:created xsi:type="dcterms:W3CDTF">2020-05-04T19:12:10Z</dcterms:created>
  <dcterms:modified xsi:type="dcterms:W3CDTF">2020-05-06T16:19:18Z</dcterms:modified>
</cp:coreProperties>
</file>